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4"/>
  </p:sldMasterIdLst>
  <p:notesMasterIdLst>
    <p:notesMasterId r:id="rId26"/>
  </p:notesMasterIdLst>
  <p:handoutMasterIdLst>
    <p:handoutMasterId r:id="rId27"/>
  </p:handoutMasterIdLst>
  <p:sldIdLst>
    <p:sldId id="433" r:id="rId5"/>
    <p:sldId id="478" r:id="rId6"/>
    <p:sldId id="479" r:id="rId7"/>
    <p:sldId id="475" r:id="rId8"/>
    <p:sldId id="490" r:id="rId9"/>
    <p:sldId id="493" r:id="rId10"/>
    <p:sldId id="405" r:id="rId11"/>
    <p:sldId id="489" r:id="rId12"/>
    <p:sldId id="407" r:id="rId13"/>
    <p:sldId id="414" r:id="rId14"/>
    <p:sldId id="477" r:id="rId15"/>
    <p:sldId id="502" r:id="rId16"/>
    <p:sldId id="501" r:id="rId17"/>
    <p:sldId id="483" r:id="rId18"/>
    <p:sldId id="482" r:id="rId19"/>
    <p:sldId id="506" r:id="rId20"/>
    <p:sldId id="485" r:id="rId21"/>
    <p:sldId id="486" r:id="rId22"/>
    <p:sldId id="494" r:id="rId23"/>
    <p:sldId id="505" r:id="rId24"/>
    <p:sldId id="468" r:id="rId2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521415D9-36F7-43E2-AB2F-B90AF26B5E84}">
      <p14:sectionLst xmlns:p14="http://schemas.microsoft.com/office/powerpoint/2010/main">
        <p14:section name="Default Section" id="{841062BD-5CE1-486E-BBFE-68614FEC3EF1}">
          <p14:sldIdLst>
            <p14:sldId id="433"/>
            <p14:sldId id="478"/>
            <p14:sldId id="479"/>
            <p14:sldId id="475"/>
            <p14:sldId id="490"/>
            <p14:sldId id="493"/>
            <p14:sldId id="405"/>
            <p14:sldId id="489"/>
            <p14:sldId id="407"/>
            <p14:sldId id="414"/>
          </p14:sldIdLst>
        </p14:section>
        <p14:section name="Untitled Section" id="{7AA79518-7EB9-46E3-9F68-E9B29BC07C29}">
          <p14:sldIdLst>
            <p14:sldId id="477"/>
            <p14:sldId id="502"/>
            <p14:sldId id="501"/>
            <p14:sldId id="483"/>
            <p14:sldId id="482"/>
            <p14:sldId id="506"/>
            <p14:sldId id="485"/>
            <p14:sldId id="486"/>
            <p14:sldId id="494"/>
            <p14:sldId id="505"/>
            <p14:sldId id="46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0000"/>
    <a:srgbClr val="0000FF"/>
    <a:srgbClr val="FFFFFF"/>
    <a:srgbClr val="FFFFCC"/>
    <a:srgbClr val="CC0000"/>
    <a:srgbClr val="003300"/>
    <a:srgbClr val="80008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8A7D16-45EA-48AB-8097-D6711D803B30}" v="51" dt="2025-10-29T14:47:37.597"/>
    <p1510:client id="{C38E9123-1334-4571-B2AE-A4BA5BB74020}" v="668" dt="2025-10-29T21:16:53.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8BAC41-6FA3-4583-90F9-6789666AFCFD}"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D9A5135E-0DDF-4050-946E-CD42EB3E15E2}">
      <dgm:prSet/>
      <dgm:spPr/>
      <dgm:t>
        <a:bodyPr/>
        <a:lstStyle/>
        <a:p>
          <a:r>
            <a:rPr lang="en-US"/>
            <a:t>Blossom Kapper – Homeless Program Coordinator/Supervisor</a:t>
          </a:r>
        </a:p>
      </dgm:t>
    </dgm:pt>
    <dgm:pt modelId="{CEEADD67-9DDA-4C99-9AEE-2CE25697A32F}" type="parTrans" cxnId="{0F5EDC96-0CE1-4D8D-8801-13D03701D5A1}">
      <dgm:prSet/>
      <dgm:spPr/>
      <dgm:t>
        <a:bodyPr/>
        <a:lstStyle/>
        <a:p>
          <a:endParaRPr lang="en-US"/>
        </a:p>
      </dgm:t>
    </dgm:pt>
    <dgm:pt modelId="{D68053F1-7ABD-434E-B42B-1AC686F7FE68}" type="sibTrans" cxnId="{0F5EDC96-0CE1-4D8D-8801-13D03701D5A1}">
      <dgm:prSet/>
      <dgm:spPr/>
      <dgm:t>
        <a:bodyPr/>
        <a:lstStyle/>
        <a:p>
          <a:endParaRPr lang="en-US"/>
        </a:p>
      </dgm:t>
    </dgm:pt>
    <dgm:pt modelId="{6C5EC35C-7AA5-4ED0-B840-2222201D61AA}">
      <dgm:prSet/>
      <dgm:spPr/>
      <dgm:t>
        <a:bodyPr/>
        <a:lstStyle/>
        <a:p>
          <a:r>
            <a:rPr lang="en-US"/>
            <a:t>Melissa Masse – HUD-VASH Senior Social Worker</a:t>
          </a:r>
        </a:p>
      </dgm:t>
    </dgm:pt>
    <dgm:pt modelId="{AD9839B0-3841-4836-9CDC-BF8B21A9B709}" type="parTrans" cxnId="{C279CE49-6B33-4616-8064-39046C96C995}">
      <dgm:prSet/>
      <dgm:spPr/>
      <dgm:t>
        <a:bodyPr/>
        <a:lstStyle/>
        <a:p>
          <a:endParaRPr lang="en-US"/>
        </a:p>
      </dgm:t>
    </dgm:pt>
    <dgm:pt modelId="{34F18CFF-3276-458C-843F-A268E0D684B8}" type="sibTrans" cxnId="{C279CE49-6B33-4616-8064-39046C96C995}">
      <dgm:prSet/>
      <dgm:spPr/>
      <dgm:t>
        <a:bodyPr/>
        <a:lstStyle/>
        <a:p>
          <a:endParaRPr lang="en-US"/>
        </a:p>
      </dgm:t>
    </dgm:pt>
    <dgm:pt modelId="{B8D7586B-5C61-4606-AF92-21E42F0FBB4D}" type="pres">
      <dgm:prSet presAssocID="{F78BAC41-6FA3-4583-90F9-6789666AFCFD}" presName="linear" presStyleCnt="0">
        <dgm:presLayoutVars>
          <dgm:animLvl val="lvl"/>
          <dgm:resizeHandles val="exact"/>
        </dgm:presLayoutVars>
      </dgm:prSet>
      <dgm:spPr/>
    </dgm:pt>
    <dgm:pt modelId="{8241FAC7-8444-4A57-9338-D4AAAB549128}" type="pres">
      <dgm:prSet presAssocID="{D9A5135E-0DDF-4050-946E-CD42EB3E15E2}" presName="parentText" presStyleLbl="node1" presStyleIdx="0" presStyleCnt="2">
        <dgm:presLayoutVars>
          <dgm:chMax val="0"/>
          <dgm:bulletEnabled val="1"/>
        </dgm:presLayoutVars>
      </dgm:prSet>
      <dgm:spPr/>
    </dgm:pt>
    <dgm:pt modelId="{F8EE702E-05E9-4CFB-A917-AF238D5ED933}" type="pres">
      <dgm:prSet presAssocID="{D68053F1-7ABD-434E-B42B-1AC686F7FE68}" presName="spacer" presStyleCnt="0"/>
      <dgm:spPr/>
    </dgm:pt>
    <dgm:pt modelId="{9802A0A4-B7D8-48F8-B5FE-3CE6AEB3B0CA}" type="pres">
      <dgm:prSet presAssocID="{6C5EC35C-7AA5-4ED0-B840-2222201D61AA}" presName="parentText" presStyleLbl="node1" presStyleIdx="1" presStyleCnt="2">
        <dgm:presLayoutVars>
          <dgm:chMax val="0"/>
          <dgm:bulletEnabled val="1"/>
        </dgm:presLayoutVars>
      </dgm:prSet>
      <dgm:spPr/>
    </dgm:pt>
  </dgm:ptLst>
  <dgm:cxnLst>
    <dgm:cxn modelId="{C279CE49-6B33-4616-8064-39046C96C995}" srcId="{F78BAC41-6FA3-4583-90F9-6789666AFCFD}" destId="{6C5EC35C-7AA5-4ED0-B840-2222201D61AA}" srcOrd="1" destOrd="0" parTransId="{AD9839B0-3841-4836-9CDC-BF8B21A9B709}" sibTransId="{34F18CFF-3276-458C-843F-A268E0D684B8}"/>
    <dgm:cxn modelId="{C5156378-D832-44DB-85D8-0146BC0D0648}" type="presOf" srcId="{6C5EC35C-7AA5-4ED0-B840-2222201D61AA}" destId="{9802A0A4-B7D8-48F8-B5FE-3CE6AEB3B0CA}" srcOrd="0" destOrd="0" presId="urn:microsoft.com/office/officeart/2005/8/layout/vList2"/>
    <dgm:cxn modelId="{0F5EDC96-0CE1-4D8D-8801-13D03701D5A1}" srcId="{F78BAC41-6FA3-4583-90F9-6789666AFCFD}" destId="{D9A5135E-0DDF-4050-946E-CD42EB3E15E2}" srcOrd="0" destOrd="0" parTransId="{CEEADD67-9DDA-4C99-9AEE-2CE25697A32F}" sibTransId="{D68053F1-7ABD-434E-B42B-1AC686F7FE68}"/>
    <dgm:cxn modelId="{045625B7-A04B-4265-BC32-D3B96BB8343F}" type="presOf" srcId="{D9A5135E-0DDF-4050-946E-CD42EB3E15E2}" destId="{8241FAC7-8444-4A57-9338-D4AAAB549128}" srcOrd="0" destOrd="0" presId="urn:microsoft.com/office/officeart/2005/8/layout/vList2"/>
    <dgm:cxn modelId="{26D9D2EB-1E32-4478-AF06-7212DBC02BED}" type="presOf" srcId="{F78BAC41-6FA3-4583-90F9-6789666AFCFD}" destId="{B8D7586B-5C61-4606-AF92-21E42F0FBB4D}" srcOrd="0" destOrd="0" presId="urn:microsoft.com/office/officeart/2005/8/layout/vList2"/>
    <dgm:cxn modelId="{CCAA8F3F-309A-4246-BCC0-A7252E81CB41}" type="presParOf" srcId="{B8D7586B-5C61-4606-AF92-21E42F0FBB4D}" destId="{8241FAC7-8444-4A57-9338-D4AAAB549128}" srcOrd="0" destOrd="0" presId="urn:microsoft.com/office/officeart/2005/8/layout/vList2"/>
    <dgm:cxn modelId="{9AA939F4-CDCC-42E6-A976-C15E02EB91FA}" type="presParOf" srcId="{B8D7586B-5C61-4606-AF92-21E42F0FBB4D}" destId="{F8EE702E-05E9-4CFB-A917-AF238D5ED933}" srcOrd="1" destOrd="0" presId="urn:microsoft.com/office/officeart/2005/8/layout/vList2"/>
    <dgm:cxn modelId="{DECE16CC-AF73-4D39-BA51-BBC3D77FB7AC}" type="presParOf" srcId="{B8D7586B-5C61-4606-AF92-21E42F0FBB4D}" destId="{9802A0A4-B7D8-48F8-B5FE-3CE6AEB3B0C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0586A5-5526-45C2-9501-9A6129756F8A}"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n-US"/>
        </a:p>
      </dgm:t>
    </dgm:pt>
    <dgm:pt modelId="{27F4DD03-D396-48F5-8490-2ADBF7DC882A}">
      <dgm:prSet custT="1"/>
      <dgm:spPr/>
      <dgm:t>
        <a:bodyPr/>
        <a:lstStyle/>
        <a:p>
          <a:r>
            <a:rPr lang="en-US" sz="3200"/>
            <a:t>Define homelessness</a:t>
          </a:r>
        </a:p>
      </dgm:t>
    </dgm:pt>
    <dgm:pt modelId="{9C634CE1-0313-433B-A2AB-0E20D4117005}" type="parTrans" cxnId="{AAFD6F32-439E-41A6-9D8D-3B182632F647}">
      <dgm:prSet/>
      <dgm:spPr/>
      <dgm:t>
        <a:bodyPr/>
        <a:lstStyle/>
        <a:p>
          <a:endParaRPr lang="en-US"/>
        </a:p>
      </dgm:t>
    </dgm:pt>
    <dgm:pt modelId="{33CDE0E2-3823-4682-A909-F8CBB471AA4C}" type="sibTrans" cxnId="{AAFD6F32-439E-41A6-9D8D-3B182632F647}">
      <dgm:prSet/>
      <dgm:spPr/>
      <dgm:t>
        <a:bodyPr/>
        <a:lstStyle/>
        <a:p>
          <a:endParaRPr lang="en-US"/>
        </a:p>
      </dgm:t>
    </dgm:pt>
    <dgm:pt modelId="{C86C3C3E-EFF7-4802-AF32-886222D45DFC}">
      <dgm:prSet custT="1"/>
      <dgm:spPr/>
      <dgm:t>
        <a:bodyPr/>
        <a:lstStyle/>
        <a:p>
          <a:r>
            <a:rPr lang="en-US" sz="3200"/>
            <a:t>Differentiate between Homeless Program services</a:t>
          </a:r>
        </a:p>
      </dgm:t>
    </dgm:pt>
    <dgm:pt modelId="{86D86748-3195-42E7-858A-031C3E75F3E2}" type="parTrans" cxnId="{2815366E-663A-4977-A555-B5375F167AEF}">
      <dgm:prSet/>
      <dgm:spPr/>
      <dgm:t>
        <a:bodyPr/>
        <a:lstStyle/>
        <a:p>
          <a:endParaRPr lang="en-US"/>
        </a:p>
      </dgm:t>
    </dgm:pt>
    <dgm:pt modelId="{7C7BE384-3663-47C9-9706-BAE297AEE9A6}" type="sibTrans" cxnId="{2815366E-663A-4977-A555-B5375F167AEF}">
      <dgm:prSet/>
      <dgm:spPr/>
      <dgm:t>
        <a:bodyPr/>
        <a:lstStyle/>
        <a:p>
          <a:endParaRPr lang="en-US"/>
        </a:p>
      </dgm:t>
    </dgm:pt>
    <dgm:pt modelId="{AC8D6046-EB02-42DC-ABAA-B14C54D93D88}">
      <dgm:prSet custT="1"/>
      <dgm:spPr/>
      <dgm:t>
        <a:bodyPr/>
        <a:lstStyle/>
        <a:p>
          <a:r>
            <a:rPr lang="en-US" sz="3200">
              <a:latin typeface="Calibri"/>
            </a:rPr>
            <a:t>Referral Process and Points</a:t>
          </a:r>
          <a:r>
            <a:rPr lang="en-US" sz="3200"/>
            <a:t> of contact</a:t>
          </a:r>
        </a:p>
      </dgm:t>
    </dgm:pt>
    <dgm:pt modelId="{C18E5DDF-B87F-4DFA-A7AB-B1DF7B5DCA6E}" type="parTrans" cxnId="{618ED753-E0DA-4BAB-B56A-0C52CD04F344}">
      <dgm:prSet/>
      <dgm:spPr/>
      <dgm:t>
        <a:bodyPr/>
        <a:lstStyle/>
        <a:p>
          <a:endParaRPr lang="en-US"/>
        </a:p>
      </dgm:t>
    </dgm:pt>
    <dgm:pt modelId="{7C620F4C-8E30-474E-AD69-87C3D038F5AB}" type="sibTrans" cxnId="{618ED753-E0DA-4BAB-B56A-0C52CD04F344}">
      <dgm:prSet/>
      <dgm:spPr/>
      <dgm:t>
        <a:bodyPr/>
        <a:lstStyle/>
        <a:p>
          <a:endParaRPr lang="en-US"/>
        </a:p>
      </dgm:t>
    </dgm:pt>
    <dgm:pt modelId="{9361C9CA-631F-4B36-A812-82C38093259D}" type="pres">
      <dgm:prSet presAssocID="{E00586A5-5526-45C2-9501-9A6129756F8A}" presName="linear" presStyleCnt="0">
        <dgm:presLayoutVars>
          <dgm:animLvl val="lvl"/>
          <dgm:resizeHandles val="exact"/>
        </dgm:presLayoutVars>
      </dgm:prSet>
      <dgm:spPr/>
    </dgm:pt>
    <dgm:pt modelId="{777DD95C-6EFB-4C32-9840-3984BD670754}" type="pres">
      <dgm:prSet presAssocID="{27F4DD03-D396-48F5-8490-2ADBF7DC882A}" presName="parentText" presStyleLbl="node1" presStyleIdx="0" presStyleCnt="3">
        <dgm:presLayoutVars>
          <dgm:chMax val="0"/>
          <dgm:bulletEnabled val="1"/>
        </dgm:presLayoutVars>
      </dgm:prSet>
      <dgm:spPr/>
    </dgm:pt>
    <dgm:pt modelId="{BF3C1F68-C795-415A-85B3-0EA7954D7E8A}" type="pres">
      <dgm:prSet presAssocID="{33CDE0E2-3823-4682-A909-F8CBB471AA4C}" presName="spacer" presStyleCnt="0"/>
      <dgm:spPr/>
    </dgm:pt>
    <dgm:pt modelId="{3C3CDBF7-D42A-4836-A73E-3646BFD9358F}" type="pres">
      <dgm:prSet presAssocID="{C86C3C3E-EFF7-4802-AF32-886222D45DFC}" presName="parentText" presStyleLbl="node1" presStyleIdx="1" presStyleCnt="3">
        <dgm:presLayoutVars>
          <dgm:chMax val="0"/>
          <dgm:bulletEnabled val="1"/>
        </dgm:presLayoutVars>
      </dgm:prSet>
      <dgm:spPr/>
    </dgm:pt>
    <dgm:pt modelId="{5BB6F34C-D7B6-4D94-B2CA-AF5BE74ED42D}" type="pres">
      <dgm:prSet presAssocID="{7C7BE384-3663-47C9-9706-BAE297AEE9A6}" presName="spacer" presStyleCnt="0"/>
      <dgm:spPr/>
    </dgm:pt>
    <dgm:pt modelId="{63982CF9-9A7C-43D4-A09D-61E155BD522B}" type="pres">
      <dgm:prSet presAssocID="{AC8D6046-EB02-42DC-ABAA-B14C54D93D88}" presName="parentText" presStyleLbl="node1" presStyleIdx="2" presStyleCnt="3">
        <dgm:presLayoutVars>
          <dgm:chMax val="0"/>
          <dgm:bulletEnabled val="1"/>
        </dgm:presLayoutVars>
      </dgm:prSet>
      <dgm:spPr/>
    </dgm:pt>
  </dgm:ptLst>
  <dgm:cxnLst>
    <dgm:cxn modelId="{AAFD6F32-439E-41A6-9D8D-3B182632F647}" srcId="{E00586A5-5526-45C2-9501-9A6129756F8A}" destId="{27F4DD03-D396-48F5-8490-2ADBF7DC882A}" srcOrd="0" destOrd="0" parTransId="{9C634CE1-0313-433B-A2AB-0E20D4117005}" sibTransId="{33CDE0E2-3823-4682-A909-F8CBB471AA4C}"/>
    <dgm:cxn modelId="{2815366E-663A-4977-A555-B5375F167AEF}" srcId="{E00586A5-5526-45C2-9501-9A6129756F8A}" destId="{C86C3C3E-EFF7-4802-AF32-886222D45DFC}" srcOrd="1" destOrd="0" parTransId="{86D86748-3195-42E7-858A-031C3E75F3E2}" sibTransId="{7C7BE384-3663-47C9-9706-BAE297AEE9A6}"/>
    <dgm:cxn modelId="{E42AA172-30E5-4F9F-85C7-BC01F210A505}" type="presOf" srcId="{AC8D6046-EB02-42DC-ABAA-B14C54D93D88}" destId="{63982CF9-9A7C-43D4-A09D-61E155BD522B}" srcOrd="0" destOrd="0" presId="urn:microsoft.com/office/officeart/2005/8/layout/vList2"/>
    <dgm:cxn modelId="{618ED753-E0DA-4BAB-B56A-0C52CD04F344}" srcId="{E00586A5-5526-45C2-9501-9A6129756F8A}" destId="{AC8D6046-EB02-42DC-ABAA-B14C54D93D88}" srcOrd="2" destOrd="0" parTransId="{C18E5DDF-B87F-4DFA-A7AB-B1DF7B5DCA6E}" sibTransId="{7C620F4C-8E30-474E-AD69-87C3D038F5AB}"/>
    <dgm:cxn modelId="{6B0FA298-873A-4724-8E17-0F41465C1B7F}" type="presOf" srcId="{27F4DD03-D396-48F5-8490-2ADBF7DC882A}" destId="{777DD95C-6EFB-4C32-9840-3984BD670754}" srcOrd="0" destOrd="0" presId="urn:microsoft.com/office/officeart/2005/8/layout/vList2"/>
    <dgm:cxn modelId="{72A8D39B-A626-4A9D-82EF-1AA93B45D0C9}" type="presOf" srcId="{C86C3C3E-EFF7-4802-AF32-886222D45DFC}" destId="{3C3CDBF7-D42A-4836-A73E-3646BFD9358F}" srcOrd="0" destOrd="0" presId="urn:microsoft.com/office/officeart/2005/8/layout/vList2"/>
    <dgm:cxn modelId="{AF6D8FA6-D9C5-4F56-AA29-26F1BB7C350F}" type="presOf" srcId="{E00586A5-5526-45C2-9501-9A6129756F8A}" destId="{9361C9CA-631F-4B36-A812-82C38093259D}" srcOrd="0" destOrd="0" presId="urn:microsoft.com/office/officeart/2005/8/layout/vList2"/>
    <dgm:cxn modelId="{E9A1C6F5-806E-45AC-9531-A545CF0F4741}" type="presParOf" srcId="{9361C9CA-631F-4B36-A812-82C38093259D}" destId="{777DD95C-6EFB-4C32-9840-3984BD670754}" srcOrd="0" destOrd="0" presId="urn:microsoft.com/office/officeart/2005/8/layout/vList2"/>
    <dgm:cxn modelId="{9C8C51CC-CF43-4A77-AF1F-C17DBBAC67F3}" type="presParOf" srcId="{9361C9CA-631F-4B36-A812-82C38093259D}" destId="{BF3C1F68-C795-415A-85B3-0EA7954D7E8A}" srcOrd="1" destOrd="0" presId="urn:microsoft.com/office/officeart/2005/8/layout/vList2"/>
    <dgm:cxn modelId="{51B605E2-58A5-4CDE-99A1-C4FAD1187002}" type="presParOf" srcId="{9361C9CA-631F-4B36-A812-82C38093259D}" destId="{3C3CDBF7-D42A-4836-A73E-3646BFD9358F}" srcOrd="2" destOrd="0" presId="urn:microsoft.com/office/officeart/2005/8/layout/vList2"/>
    <dgm:cxn modelId="{1833DAD5-EBB1-443A-8B31-561FF0BA04FF}" type="presParOf" srcId="{9361C9CA-631F-4B36-A812-82C38093259D}" destId="{5BB6F34C-D7B6-4D94-B2CA-AF5BE74ED42D}" srcOrd="3" destOrd="0" presId="urn:microsoft.com/office/officeart/2005/8/layout/vList2"/>
    <dgm:cxn modelId="{DB35E385-DD71-4CDA-982C-AF858419ABDA}" type="presParOf" srcId="{9361C9CA-631F-4B36-A812-82C38093259D}" destId="{63982CF9-9A7C-43D4-A09D-61E155BD522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A70E74-D4A8-41A3-B09A-604FA2B35D24}"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n-US"/>
        </a:p>
      </dgm:t>
    </dgm:pt>
    <dgm:pt modelId="{4B1621CA-2D5A-4B1C-A8CD-EB488F7309D1}">
      <dgm:prSet phldrT="[Text]" custT="1"/>
      <dgm:spPr/>
      <dgm:t>
        <a:bodyPr/>
        <a:lstStyle/>
        <a:p>
          <a:r>
            <a:rPr lang="en-US" sz="4000"/>
            <a:t>Social Workers</a:t>
          </a:r>
        </a:p>
        <a:p>
          <a:endParaRPr lang="en-US" sz="1000"/>
        </a:p>
      </dgm:t>
    </dgm:pt>
    <dgm:pt modelId="{96349C6E-D94F-4FB0-93C1-371685DF732B}" type="parTrans" cxnId="{4E51E7A8-B00E-45B9-ADA2-BCE003ADBAC5}">
      <dgm:prSet/>
      <dgm:spPr/>
      <dgm:t>
        <a:bodyPr/>
        <a:lstStyle/>
        <a:p>
          <a:endParaRPr lang="en-US"/>
        </a:p>
      </dgm:t>
    </dgm:pt>
    <dgm:pt modelId="{DE5954DD-13E8-4500-901B-C340D2EE6147}" type="sibTrans" cxnId="{4E51E7A8-B00E-45B9-ADA2-BCE003ADBAC5}">
      <dgm:prSet/>
      <dgm:spPr/>
      <dgm:t>
        <a:bodyPr/>
        <a:lstStyle/>
        <a:p>
          <a:endParaRPr lang="en-US"/>
        </a:p>
      </dgm:t>
    </dgm:pt>
    <dgm:pt modelId="{D46A2AE2-F1DD-4719-9848-5E7414C88133}">
      <dgm:prSet phldrT="[Text]" phldr="1"/>
      <dgm:spPr/>
      <dgm:t>
        <a:bodyPr/>
        <a:lstStyle/>
        <a:p>
          <a:endParaRPr lang="en-US" sz="800"/>
        </a:p>
      </dgm:t>
    </dgm:pt>
    <dgm:pt modelId="{296A8780-C225-4FD1-983F-531728933493}" type="parTrans" cxnId="{EC2EC9C3-FD62-4E9F-A35B-7F7D83A82699}">
      <dgm:prSet/>
      <dgm:spPr/>
      <dgm:t>
        <a:bodyPr/>
        <a:lstStyle/>
        <a:p>
          <a:endParaRPr lang="en-US"/>
        </a:p>
      </dgm:t>
    </dgm:pt>
    <dgm:pt modelId="{548608BD-5931-41C1-A877-07A0D99DC960}" type="sibTrans" cxnId="{EC2EC9C3-FD62-4E9F-A35B-7F7D83A82699}">
      <dgm:prSet/>
      <dgm:spPr/>
      <dgm:t>
        <a:bodyPr/>
        <a:lstStyle/>
        <a:p>
          <a:endParaRPr lang="en-US"/>
        </a:p>
      </dgm:t>
    </dgm:pt>
    <dgm:pt modelId="{E0A6ACFC-6827-41F3-9F0D-4425151CBCD3}">
      <dgm:prSet phldrT="[Text]"/>
      <dgm:spPr/>
      <dgm:t>
        <a:bodyPr/>
        <a:lstStyle/>
        <a:p>
          <a:endParaRPr lang="en-US" sz="800"/>
        </a:p>
      </dgm:t>
    </dgm:pt>
    <dgm:pt modelId="{60AF7B81-B721-4F03-95EA-DA904C325268}" type="parTrans" cxnId="{76AE1A26-657F-46EA-A91D-7D5CCDD3D822}">
      <dgm:prSet/>
      <dgm:spPr/>
      <dgm:t>
        <a:bodyPr/>
        <a:lstStyle/>
        <a:p>
          <a:endParaRPr lang="en-US"/>
        </a:p>
      </dgm:t>
    </dgm:pt>
    <dgm:pt modelId="{21FE58A2-15C0-4801-B227-242D4DC7C0C8}" type="sibTrans" cxnId="{76AE1A26-657F-46EA-A91D-7D5CCDD3D822}">
      <dgm:prSet/>
      <dgm:spPr/>
      <dgm:t>
        <a:bodyPr/>
        <a:lstStyle/>
        <a:p>
          <a:endParaRPr lang="en-US"/>
        </a:p>
      </dgm:t>
    </dgm:pt>
    <dgm:pt modelId="{84C34FF2-8ECD-4FB7-8AA9-FBB239CB9EB3}">
      <dgm:prSet phldrT="[Text]" custT="1"/>
      <dgm:spPr/>
      <dgm:t>
        <a:bodyPr/>
        <a:lstStyle/>
        <a:p>
          <a:r>
            <a:rPr lang="en-US" sz="4000"/>
            <a:t>Psychiatrist/Psychiatric ARNP/RN</a:t>
          </a:r>
        </a:p>
      </dgm:t>
    </dgm:pt>
    <dgm:pt modelId="{50BC5180-F778-4904-BE83-9FBCE8A93BA3}" type="parTrans" cxnId="{B3A58B3F-52FC-4F65-AE85-3AC594FA14C9}">
      <dgm:prSet/>
      <dgm:spPr/>
      <dgm:t>
        <a:bodyPr/>
        <a:lstStyle/>
        <a:p>
          <a:endParaRPr lang="en-US"/>
        </a:p>
      </dgm:t>
    </dgm:pt>
    <dgm:pt modelId="{53E03136-892B-450D-97EB-EA0C1D4545D9}" type="sibTrans" cxnId="{B3A58B3F-52FC-4F65-AE85-3AC594FA14C9}">
      <dgm:prSet/>
      <dgm:spPr/>
      <dgm:t>
        <a:bodyPr/>
        <a:lstStyle/>
        <a:p>
          <a:endParaRPr lang="en-US"/>
        </a:p>
      </dgm:t>
    </dgm:pt>
    <dgm:pt modelId="{BD9FFA17-524D-4051-BF70-371FFCEF3E70}">
      <dgm:prSet phldrT="[Text]" phldr="1"/>
      <dgm:spPr/>
      <dgm:t>
        <a:bodyPr/>
        <a:lstStyle/>
        <a:p>
          <a:endParaRPr lang="en-US" sz="1200"/>
        </a:p>
      </dgm:t>
    </dgm:pt>
    <dgm:pt modelId="{9D93F10E-7A90-4C48-BAE9-D66946A47DE2}" type="parTrans" cxnId="{D2E26177-1295-42F4-996C-B969BE9E2F5C}">
      <dgm:prSet/>
      <dgm:spPr/>
      <dgm:t>
        <a:bodyPr/>
        <a:lstStyle/>
        <a:p>
          <a:endParaRPr lang="en-US"/>
        </a:p>
      </dgm:t>
    </dgm:pt>
    <dgm:pt modelId="{739DE6D2-FEDF-444C-AFE6-1C62E8B8A4BB}" type="sibTrans" cxnId="{D2E26177-1295-42F4-996C-B969BE9E2F5C}">
      <dgm:prSet/>
      <dgm:spPr/>
      <dgm:t>
        <a:bodyPr/>
        <a:lstStyle/>
        <a:p>
          <a:endParaRPr lang="en-US"/>
        </a:p>
      </dgm:t>
    </dgm:pt>
    <dgm:pt modelId="{F060F350-2BB6-4178-9331-AF2DE7B6591F}">
      <dgm:prSet phldrT="[Text]" custT="1"/>
      <dgm:spPr/>
      <dgm:t>
        <a:bodyPr/>
        <a:lstStyle/>
        <a:p>
          <a:r>
            <a:rPr lang="en-US" sz="4000"/>
            <a:t>Substance Abuse Specialist (SUD)</a:t>
          </a:r>
        </a:p>
      </dgm:t>
    </dgm:pt>
    <dgm:pt modelId="{A3A1AFEA-3B3A-459E-970D-51C269A9575E}" type="parTrans" cxnId="{895C40B3-163E-424B-AF12-4F6993490938}">
      <dgm:prSet/>
      <dgm:spPr/>
      <dgm:t>
        <a:bodyPr/>
        <a:lstStyle/>
        <a:p>
          <a:endParaRPr lang="en-US"/>
        </a:p>
      </dgm:t>
    </dgm:pt>
    <dgm:pt modelId="{AD2CC8D8-0ADF-4C14-995A-AC1BAA1975D8}" type="sibTrans" cxnId="{895C40B3-163E-424B-AF12-4F6993490938}">
      <dgm:prSet/>
      <dgm:spPr/>
      <dgm:t>
        <a:bodyPr/>
        <a:lstStyle/>
        <a:p>
          <a:endParaRPr lang="en-US"/>
        </a:p>
      </dgm:t>
    </dgm:pt>
    <dgm:pt modelId="{B2160A8F-1AA7-459A-85F6-AD2934F0B6A3}">
      <dgm:prSet phldrT="[Text]" phldr="1"/>
      <dgm:spPr/>
      <dgm:t>
        <a:bodyPr/>
        <a:lstStyle/>
        <a:p>
          <a:endParaRPr lang="en-US" sz="1200"/>
        </a:p>
      </dgm:t>
    </dgm:pt>
    <dgm:pt modelId="{7792BBF8-6A03-44F5-9BCF-ACFB5E8D8AE9}" type="parTrans" cxnId="{22C4D861-B075-425D-B23D-5A570558BE7A}">
      <dgm:prSet/>
      <dgm:spPr/>
      <dgm:t>
        <a:bodyPr/>
        <a:lstStyle/>
        <a:p>
          <a:endParaRPr lang="en-US"/>
        </a:p>
      </dgm:t>
    </dgm:pt>
    <dgm:pt modelId="{51DF8AAE-54EF-402A-9AD0-C37986BF313C}" type="sibTrans" cxnId="{22C4D861-B075-425D-B23D-5A570558BE7A}">
      <dgm:prSet/>
      <dgm:spPr/>
      <dgm:t>
        <a:bodyPr/>
        <a:lstStyle/>
        <a:p>
          <a:endParaRPr lang="en-US"/>
        </a:p>
      </dgm:t>
    </dgm:pt>
    <dgm:pt modelId="{35A1F27F-F6EB-4C43-8F35-3C147BF92A88}">
      <dgm:prSet phldrT="[Text]" phldr="1"/>
      <dgm:spPr/>
      <dgm:t>
        <a:bodyPr/>
        <a:lstStyle/>
        <a:p>
          <a:endParaRPr lang="en-US" sz="1200"/>
        </a:p>
      </dgm:t>
    </dgm:pt>
    <dgm:pt modelId="{9794C07F-A403-4998-8B8B-94EEB5BFA02A}" type="parTrans" cxnId="{FBA7BE3A-6F36-431C-985F-8F8022DD79BE}">
      <dgm:prSet/>
      <dgm:spPr/>
      <dgm:t>
        <a:bodyPr/>
        <a:lstStyle/>
        <a:p>
          <a:endParaRPr lang="en-US"/>
        </a:p>
      </dgm:t>
    </dgm:pt>
    <dgm:pt modelId="{75EC9A11-B07C-46E6-9C9D-7E12D67609BD}" type="sibTrans" cxnId="{FBA7BE3A-6F36-431C-985F-8F8022DD79BE}">
      <dgm:prSet/>
      <dgm:spPr/>
      <dgm:t>
        <a:bodyPr/>
        <a:lstStyle/>
        <a:p>
          <a:endParaRPr lang="en-US"/>
        </a:p>
      </dgm:t>
    </dgm:pt>
    <dgm:pt modelId="{F483C3C4-A3EC-4191-81BC-0A183D76E46E}">
      <dgm:prSet custT="1"/>
      <dgm:spPr/>
      <dgm:t>
        <a:bodyPr/>
        <a:lstStyle/>
        <a:p>
          <a:r>
            <a:rPr lang="en-US" sz="4000" baseline="0"/>
            <a:t>Peer Support Specialists</a:t>
          </a:r>
        </a:p>
      </dgm:t>
    </dgm:pt>
    <dgm:pt modelId="{056FA8E9-B3FF-4516-990F-35EE7EF0464D}" type="parTrans" cxnId="{0D822617-0553-476B-A04B-3A0A0C073AD1}">
      <dgm:prSet/>
      <dgm:spPr/>
      <dgm:t>
        <a:bodyPr/>
        <a:lstStyle/>
        <a:p>
          <a:endParaRPr lang="en-US"/>
        </a:p>
      </dgm:t>
    </dgm:pt>
    <dgm:pt modelId="{4F72F701-74F4-4D69-9B09-38F89644613D}" type="sibTrans" cxnId="{0D822617-0553-476B-A04B-3A0A0C073AD1}">
      <dgm:prSet/>
      <dgm:spPr/>
      <dgm:t>
        <a:bodyPr/>
        <a:lstStyle/>
        <a:p>
          <a:endParaRPr lang="en-US"/>
        </a:p>
      </dgm:t>
    </dgm:pt>
    <dgm:pt modelId="{74EEA327-D613-453B-8383-19DA828BEE84}">
      <dgm:prSet custT="1"/>
      <dgm:spPr/>
      <dgm:t>
        <a:bodyPr/>
        <a:lstStyle/>
        <a:p>
          <a:r>
            <a:rPr lang="en-US" sz="4000"/>
            <a:t>Employment Specialist</a:t>
          </a:r>
        </a:p>
      </dgm:t>
    </dgm:pt>
    <dgm:pt modelId="{62B88273-1FC9-4E2C-96FE-A56602151731}" type="parTrans" cxnId="{213C7C33-E3BF-46C2-896B-D8CBA885DBFD}">
      <dgm:prSet/>
      <dgm:spPr/>
      <dgm:t>
        <a:bodyPr/>
        <a:lstStyle/>
        <a:p>
          <a:endParaRPr lang="en-US"/>
        </a:p>
      </dgm:t>
    </dgm:pt>
    <dgm:pt modelId="{2A98F5F7-C801-4D6F-A10F-281BAB5A771F}" type="sibTrans" cxnId="{213C7C33-E3BF-46C2-896B-D8CBA885DBFD}">
      <dgm:prSet/>
      <dgm:spPr/>
      <dgm:t>
        <a:bodyPr/>
        <a:lstStyle/>
        <a:p>
          <a:endParaRPr lang="en-US"/>
        </a:p>
      </dgm:t>
    </dgm:pt>
    <dgm:pt modelId="{B78BF8DE-CB9E-4216-A8FC-8C5942CF95AE}" type="pres">
      <dgm:prSet presAssocID="{DAA70E74-D4A8-41A3-B09A-604FA2B35D24}" presName="linear" presStyleCnt="0">
        <dgm:presLayoutVars>
          <dgm:animLvl val="lvl"/>
          <dgm:resizeHandles val="exact"/>
        </dgm:presLayoutVars>
      </dgm:prSet>
      <dgm:spPr/>
    </dgm:pt>
    <dgm:pt modelId="{2428FADB-0757-4728-B88E-2850F298DC86}" type="pres">
      <dgm:prSet presAssocID="{4B1621CA-2D5A-4B1C-A8CD-EB488F7309D1}" presName="parentText" presStyleLbl="node1" presStyleIdx="0" presStyleCnt="5">
        <dgm:presLayoutVars>
          <dgm:chMax val="0"/>
          <dgm:bulletEnabled val="1"/>
        </dgm:presLayoutVars>
      </dgm:prSet>
      <dgm:spPr/>
    </dgm:pt>
    <dgm:pt modelId="{417ADB95-DEFD-4FAA-A525-33267FB18A5C}" type="pres">
      <dgm:prSet presAssocID="{4B1621CA-2D5A-4B1C-A8CD-EB488F7309D1}" presName="childText" presStyleLbl="revTx" presStyleIdx="0" presStyleCnt="3">
        <dgm:presLayoutVars>
          <dgm:bulletEnabled val="1"/>
        </dgm:presLayoutVars>
      </dgm:prSet>
      <dgm:spPr/>
    </dgm:pt>
    <dgm:pt modelId="{A13A6CCF-0CF9-4A79-86D4-BE3FD2966434}" type="pres">
      <dgm:prSet presAssocID="{84C34FF2-8ECD-4FB7-8AA9-FBB239CB9EB3}" presName="parentText" presStyleLbl="node1" presStyleIdx="1" presStyleCnt="5" custLinFactNeighborX="375" custLinFactNeighborY="-26680">
        <dgm:presLayoutVars>
          <dgm:chMax val="0"/>
          <dgm:bulletEnabled val="1"/>
        </dgm:presLayoutVars>
      </dgm:prSet>
      <dgm:spPr/>
    </dgm:pt>
    <dgm:pt modelId="{1ED79774-3890-4481-8CD7-5AB4F845A5C9}" type="pres">
      <dgm:prSet presAssocID="{84C34FF2-8ECD-4FB7-8AA9-FBB239CB9EB3}" presName="childText" presStyleLbl="revTx" presStyleIdx="1" presStyleCnt="3">
        <dgm:presLayoutVars>
          <dgm:bulletEnabled val="1"/>
        </dgm:presLayoutVars>
      </dgm:prSet>
      <dgm:spPr/>
    </dgm:pt>
    <dgm:pt modelId="{FEBC8F81-8458-4CB6-BE4B-DE75951A60C3}" type="pres">
      <dgm:prSet presAssocID="{F060F350-2BB6-4178-9331-AF2DE7B6591F}" presName="parentText" presStyleLbl="node1" presStyleIdx="2" presStyleCnt="5">
        <dgm:presLayoutVars>
          <dgm:chMax val="0"/>
          <dgm:bulletEnabled val="1"/>
        </dgm:presLayoutVars>
      </dgm:prSet>
      <dgm:spPr/>
    </dgm:pt>
    <dgm:pt modelId="{42F2F1D5-9F5E-4C44-B7D5-3CC1749AEFBA}" type="pres">
      <dgm:prSet presAssocID="{F060F350-2BB6-4178-9331-AF2DE7B6591F}" presName="childText" presStyleLbl="revTx" presStyleIdx="2" presStyleCnt="3">
        <dgm:presLayoutVars>
          <dgm:bulletEnabled val="1"/>
        </dgm:presLayoutVars>
      </dgm:prSet>
      <dgm:spPr/>
    </dgm:pt>
    <dgm:pt modelId="{AB27B8E7-5F0F-453E-A417-BD9DED7B18CF}" type="pres">
      <dgm:prSet presAssocID="{F483C3C4-A3EC-4191-81BC-0A183D76E46E}" presName="parentText" presStyleLbl="node1" presStyleIdx="3" presStyleCnt="5" custLinFactY="5476" custLinFactNeighborX="375" custLinFactNeighborY="100000">
        <dgm:presLayoutVars>
          <dgm:chMax val="0"/>
          <dgm:bulletEnabled val="1"/>
        </dgm:presLayoutVars>
      </dgm:prSet>
      <dgm:spPr/>
    </dgm:pt>
    <dgm:pt modelId="{6952EBDD-68C4-497C-9D86-DE2F9DC1ABBD}" type="pres">
      <dgm:prSet presAssocID="{4F72F701-74F4-4D69-9B09-38F89644613D}" presName="spacer" presStyleCnt="0"/>
      <dgm:spPr/>
    </dgm:pt>
    <dgm:pt modelId="{7C694453-A688-44B0-9803-2B6E8CE7A4B1}" type="pres">
      <dgm:prSet presAssocID="{74EEA327-D613-453B-8383-19DA828BEE84}" presName="parentText" presStyleLbl="node1" presStyleIdx="4" presStyleCnt="5">
        <dgm:presLayoutVars>
          <dgm:chMax val="0"/>
          <dgm:bulletEnabled val="1"/>
        </dgm:presLayoutVars>
      </dgm:prSet>
      <dgm:spPr/>
    </dgm:pt>
  </dgm:ptLst>
  <dgm:cxnLst>
    <dgm:cxn modelId="{1D2A0810-8CB1-4E58-B17D-0EEDAEEDC63F}" type="presOf" srcId="{F483C3C4-A3EC-4191-81BC-0A183D76E46E}" destId="{AB27B8E7-5F0F-453E-A417-BD9DED7B18CF}" srcOrd="0" destOrd="0" presId="urn:microsoft.com/office/officeart/2005/8/layout/vList2"/>
    <dgm:cxn modelId="{0D822617-0553-476B-A04B-3A0A0C073AD1}" srcId="{DAA70E74-D4A8-41A3-B09A-604FA2B35D24}" destId="{F483C3C4-A3EC-4191-81BC-0A183D76E46E}" srcOrd="3" destOrd="0" parTransId="{056FA8E9-B3FF-4516-990F-35EE7EF0464D}" sibTransId="{4F72F701-74F4-4D69-9B09-38F89644613D}"/>
    <dgm:cxn modelId="{76AE1A26-657F-46EA-A91D-7D5CCDD3D822}" srcId="{4B1621CA-2D5A-4B1C-A8CD-EB488F7309D1}" destId="{E0A6ACFC-6827-41F3-9F0D-4425151CBCD3}" srcOrd="1" destOrd="0" parTransId="{60AF7B81-B721-4F03-95EA-DA904C325268}" sibTransId="{21FE58A2-15C0-4801-B227-242D4DC7C0C8}"/>
    <dgm:cxn modelId="{213C7C33-E3BF-46C2-896B-D8CBA885DBFD}" srcId="{DAA70E74-D4A8-41A3-B09A-604FA2B35D24}" destId="{74EEA327-D613-453B-8383-19DA828BEE84}" srcOrd="4" destOrd="0" parTransId="{62B88273-1FC9-4E2C-96FE-A56602151731}" sibTransId="{2A98F5F7-C801-4D6F-A10F-281BAB5A771F}"/>
    <dgm:cxn modelId="{FBA7BE3A-6F36-431C-985F-8F8022DD79BE}" srcId="{F060F350-2BB6-4178-9331-AF2DE7B6591F}" destId="{35A1F27F-F6EB-4C43-8F35-3C147BF92A88}" srcOrd="1" destOrd="0" parTransId="{9794C07F-A403-4998-8B8B-94EEB5BFA02A}" sibTransId="{75EC9A11-B07C-46E6-9C9D-7E12D67609BD}"/>
    <dgm:cxn modelId="{2619FA3B-1403-408C-95E2-095ACAF255FE}" type="presOf" srcId="{BD9FFA17-524D-4051-BF70-371FFCEF3E70}" destId="{1ED79774-3890-4481-8CD7-5AB4F845A5C9}" srcOrd="0" destOrd="0" presId="urn:microsoft.com/office/officeart/2005/8/layout/vList2"/>
    <dgm:cxn modelId="{B3A58B3F-52FC-4F65-AE85-3AC594FA14C9}" srcId="{DAA70E74-D4A8-41A3-B09A-604FA2B35D24}" destId="{84C34FF2-8ECD-4FB7-8AA9-FBB239CB9EB3}" srcOrd="1" destOrd="0" parTransId="{50BC5180-F778-4904-BE83-9FBCE8A93BA3}" sibTransId="{53E03136-892B-450D-97EB-EA0C1D4545D9}"/>
    <dgm:cxn modelId="{22C4D861-B075-425D-B23D-5A570558BE7A}" srcId="{F060F350-2BB6-4178-9331-AF2DE7B6591F}" destId="{B2160A8F-1AA7-459A-85F6-AD2934F0B6A3}" srcOrd="0" destOrd="0" parTransId="{7792BBF8-6A03-44F5-9BCF-ACFB5E8D8AE9}" sibTransId="{51DF8AAE-54EF-402A-9AD0-C37986BF313C}"/>
    <dgm:cxn modelId="{D2E26177-1295-42F4-996C-B969BE9E2F5C}" srcId="{84C34FF2-8ECD-4FB7-8AA9-FBB239CB9EB3}" destId="{BD9FFA17-524D-4051-BF70-371FFCEF3E70}" srcOrd="0" destOrd="0" parTransId="{9D93F10E-7A90-4C48-BAE9-D66946A47DE2}" sibTransId="{739DE6D2-FEDF-444C-AFE6-1C62E8B8A4BB}"/>
    <dgm:cxn modelId="{B8266C57-6670-4A03-AE2E-1746C69B3B2D}" type="presOf" srcId="{E0A6ACFC-6827-41F3-9F0D-4425151CBCD3}" destId="{417ADB95-DEFD-4FAA-A525-33267FB18A5C}" srcOrd="0" destOrd="1" presId="urn:microsoft.com/office/officeart/2005/8/layout/vList2"/>
    <dgm:cxn modelId="{EBD9727C-F090-44E6-983E-9876F8A9D9E5}" type="presOf" srcId="{84C34FF2-8ECD-4FB7-8AA9-FBB239CB9EB3}" destId="{A13A6CCF-0CF9-4A79-86D4-BE3FD2966434}" srcOrd="0" destOrd="0" presId="urn:microsoft.com/office/officeart/2005/8/layout/vList2"/>
    <dgm:cxn modelId="{FA2F2384-9DB5-40B6-99AF-5D9977E95BB0}" type="presOf" srcId="{4B1621CA-2D5A-4B1C-A8CD-EB488F7309D1}" destId="{2428FADB-0757-4728-B88E-2850F298DC86}" srcOrd="0" destOrd="0" presId="urn:microsoft.com/office/officeart/2005/8/layout/vList2"/>
    <dgm:cxn modelId="{A2065B9D-8654-449E-AC8D-A245C2676279}" type="presOf" srcId="{74EEA327-D613-453B-8383-19DA828BEE84}" destId="{7C694453-A688-44B0-9803-2B6E8CE7A4B1}" srcOrd="0" destOrd="0" presId="urn:microsoft.com/office/officeart/2005/8/layout/vList2"/>
    <dgm:cxn modelId="{4E51E7A8-B00E-45B9-ADA2-BCE003ADBAC5}" srcId="{DAA70E74-D4A8-41A3-B09A-604FA2B35D24}" destId="{4B1621CA-2D5A-4B1C-A8CD-EB488F7309D1}" srcOrd="0" destOrd="0" parTransId="{96349C6E-D94F-4FB0-93C1-371685DF732B}" sibTransId="{DE5954DD-13E8-4500-901B-C340D2EE6147}"/>
    <dgm:cxn modelId="{895C40B3-163E-424B-AF12-4F6993490938}" srcId="{DAA70E74-D4A8-41A3-B09A-604FA2B35D24}" destId="{F060F350-2BB6-4178-9331-AF2DE7B6591F}" srcOrd="2" destOrd="0" parTransId="{A3A1AFEA-3B3A-459E-970D-51C269A9575E}" sibTransId="{AD2CC8D8-0ADF-4C14-995A-AC1BAA1975D8}"/>
    <dgm:cxn modelId="{1F35F8BE-E013-476E-9305-C1757A31185C}" type="presOf" srcId="{F060F350-2BB6-4178-9331-AF2DE7B6591F}" destId="{FEBC8F81-8458-4CB6-BE4B-DE75951A60C3}" srcOrd="0" destOrd="0" presId="urn:microsoft.com/office/officeart/2005/8/layout/vList2"/>
    <dgm:cxn modelId="{CB8748BF-1F1A-4793-A7C6-6F237FB7EDD9}" type="presOf" srcId="{35A1F27F-F6EB-4C43-8F35-3C147BF92A88}" destId="{42F2F1D5-9F5E-4C44-B7D5-3CC1749AEFBA}" srcOrd="0" destOrd="1" presId="urn:microsoft.com/office/officeart/2005/8/layout/vList2"/>
    <dgm:cxn modelId="{EC2EC9C3-FD62-4E9F-A35B-7F7D83A82699}" srcId="{4B1621CA-2D5A-4B1C-A8CD-EB488F7309D1}" destId="{D46A2AE2-F1DD-4719-9848-5E7414C88133}" srcOrd="0" destOrd="0" parTransId="{296A8780-C225-4FD1-983F-531728933493}" sibTransId="{548608BD-5931-41C1-A877-07A0D99DC960}"/>
    <dgm:cxn modelId="{5B4EFCE3-1010-42FB-9532-6A8AF0BB509E}" type="presOf" srcId="{B2160A8F-1AA7-459A-85F6-AD2934F0B6A3}" destId="{42F2F1D5-9F5E-4C44-B7D5-3CC1749AEFBA}" srcOrd="0" destOrd="0" presId="urn:microsoft.com/office/officeart/2005/8/layout/vList2"/>
    <dgm:cxn modelId="{9CB0E4F8-6066-41B9-8B67-25A953DD2BA5}" type="presOf" srcId="{DAA70E74-D4A8-41A3-B09A-604FA2B35D24}" destId="{B78BF8DE-CB9E-4216-A8FC-8C5942CF95AE}" srcOrd="0" destOrd="0" presId="urn:microsoft.com/office/officeart/2005/8/layout/vList2"/>
    <dgm:cxn modelId="{7D88A8FE-BE2E-4F40-BA7A-2CA922BE8E0A}" type="presOf" srcId="{D46A2AE2-F1DD-4719-9848-5E7414C88133}" destId="{417ADB95-DEFD-4FAA-A525-33267FB18A5C}" srcOrd="0" destOrd="0" presId="urn:microsoft.com/office/officeart/2005/8/layout/vList2"/>
    <dgm:cxn modelId="{FC258B76-3170-4E41-8292-95F986CCE9CF}" type="presParOf" srcId="{B78BF8DE-CB9E-4216-A8FC-8C5942CF95AE}" destId="{2428FADB-0757-4728-B88E-2850F298DC86}" srcOrd="0" destOrd="0" presId="urn:microsoft.com/office/officeart/2005/8/layout/vList2"/>
    <dgm:cxn modelId="{2579C129-8606-4C37-9F34-32CF51148FC2}" type="presParOf" srcId="{B78BF8DE-CB9E-4216-A8FC-8C5942CF95AE}" destId="{417ADB95-DEFD-4FAA-A525-33267FB18A5C}" srcOrd="1" destOrd="0" presId="urn:microsoft.com/office/officeart/2005/8/layout/vList2"/>
    <dgm:cxn modelId="{F0880185-B26E-4855-B5A3-3F84AE385866}" type="presParOf" srcId="{B78BF8DE-CB9E-4216-A8FC-8C5942CF95AE}" destId="{A13A6CCF-0CF9-4A79-86D4-BE3FD2966434}" srcOrd="2" destOrd="0" presId="urn:microsoft.com/office/officeart/2005/8/layout/vList2"/>
    <dgm:cxn modelId="{4FC9EAC0-6FD3-4E17-8237-D8BE41C7641A}" type="presParOf" srcId="{B78BF8DE-CB9E-4216-A8FC-8C5942CF95AE}" destId="{1ED79774-3890-4481-8CD7-5AB4F845A5C9}" srcOrd="3" destOrd="0" presId="urn:microsoft.com/office/officeart/2005/8/layout/vList2"/>
    <dgm:cxn modelId="{3AFC73F4-95A6-49BE-9687-F2927642E3B5}" type="presParOf" srcId="{B78BF8DE-CB9E-4216-A8FC-8C5942CF95AE}" destId="{FEBC8F81-8458-4CB6-BE4B-DE75951A60C3}" srcOrd="4" destOrd="0" presId="urn:microsoft.com/office/officeart/2005/8/layout/vList2"/>
    <dgm:cxn modelId="{21767F0F-54AA-4DD1-A217-8C3E6BE4D783}" type="presParOf" srcId="{B78BF8DE-CB9E-4216-A8FC-8C5942CF95AE}" destId="{42F2F1D5-9F5E-4C44-B7D5-3CC1749AEFBA}" srcOrd="5" destOrd="0" presId="urn:microsoft.com/office/officeart/2005/8/layout/vList2"/>
    <dgm:cxn modelId="{28A52685-5B1C-4EDD-9874-2CEE7CD86559}" type="presParOf" srcId="{B78BF8DE-CB9E-4216-A8FC-8C5942CF95AE}" destId="{AB27B8E7-5F0F-453E-A417-BD9DED7B18CF}" srcOrd="6" destOrd="0" presId="urn:microsoft.com/office/officeart/2005/8/layout/vList2"/>
    <dgm:cxn modelId="{78A2AF3C-A323-480E-854D-885F438DBED0}" type="presParOf" srcId="{B78BF8DE-CB9E-4216-A8FC-8C5942CF95AE}" destId="{6952EBDD-68C4-497C-9D86-DE2F9DC1ABBD}" srcOrd="7" destOrd="0" presId="urn:microsoft.com/office/officeart/2005/8/layout/vList2"/>
    <dgm:cxn modelId="{5F1CD0DE-6BEB-4545-BC7E-D113A0CFD515}" type="presParOf" srcId="{B78BF8DE-CB9E-4216-A8FC-8C5942CF95AE}" destId="{7C694453-A688-44B0-9803-2B6E8CE7A4B1}"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1FAC7-8444-4A57-9338-D4AAAB549128}">
      <dsp:nvSpPr>
        <dsp:cNvPr id="0" name=""/>
        <dsp:cNvSpPr/>
      </dsp:nvSpPr>
      <dsp:spPr>
        <a:xfrm>
          <a:off x="0" y="240599"/>
          <a:ext cx="8229600" cy="17901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kern="1200"/>
            <a:t>Blossom Kapper – Homeless Program Coordinator/Supervisor</a:t>
          </a:r>
        </a:p>
      </dsp:txBody>
      <dsp:txXfrm>
        <a:off x="87385" y="327984"/>
        <a:ext cx="8054830" cy="1615330"/>
      </dsp:txXfrm>
    </dsp:sp>
    <dsp:sp modelId="{9802A0A4-B7D8-48F8-B5FE-3CE6AEB3B0CA}">
      <dsp:nvSpPr>
        <dsp:cNvPr id="0" name=""/>
        <dsp:cNvSpPr/>
      </dsp:nvSpPr>
      <dsp:spPr>
        <a:xfrm>
          <a:off x="0" y="2160300"/>
          <a:ext cx="8229600" cy="17901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kern="1200"/>
            <a:t>Melissa Masse – HUD-VASH Senior Social Worker</a:t>
          </a:r>
        </a:p>
      </dsp:txBody>
      <dsp:txXfrm>
        <a:off x="87385" y="2247685"/>
        <a:ext cx="8054830" cy="16153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7DD95C-6EFB-4C32-9840-3984BD670754}">
      <dsp:nvSpPr>
        <dsp:cNvPr id="0" name=""/>
        <dsp:cNvSpPr/>
      </dsp:nvSpPr>
      <dsp:spPr>
        <a:xfrm>
          <a:off x="0" y="95413"/>
          <a:ext cx="8001000" cy="1292850"/>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Define homelessness</a:t>
          </a:r>
        </a:p>
      </dsp:txBody>
      <dsp:txXfrm>
        <a:off x="63112" y="158525"/>
        <a:ext cx="7874776" cy="1166626"/>
      </dsp:txXfrm>
    </dsp:sp>
    <dsp:sp modelId="{3C3CDBF7-D42A-4836-A73E-3646BFD9358F}">
      <dsp:nvSpPr>
        <dsp:cNvPr id="0" name=""/>
        <dsp:cNvSpPr/>
      </dsp:nvSpPr>
      <dsp:spPr>
        <a:xfrm>
          <a:off x="0" y="1575463"/>
          <a:ext cx="8001000" cy="1292850"/>
        </a:xfrm>
        <a:prstGeom prst="roundRect">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Differentiate between Homeless Program services</a:t>
          </a:r>
        </a:p>
      </dsp:txBody>
      <dsp:txXfrm>
        <a:off x="63112" y="1638575"/>
        <a:ext cx="7874776" cy="1166626"/>
      </dsp:txXfrm>
    </dsp:sp>
    <dsp:sp modelId="{63982CF9-9A7C-43D4-A09D-61E155BD522B}">
      <dsp:nvSpPr>
        <dsp:cNvPr id="0" name=""/>
        <dsp:cNvSpPr/>
      </dsp:nvSpPr>
      <dsp:spPr>
        <a:xfrm>
          <a:off x="0" y="3055513"/>
          <a:ext cx="8001000" cy="1292850"/>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latin typeface="Calibri"/>
            </a:rPr>
            <a:t>Referral Process and Points</a:t>
          </a:r>
          <a:r>
            <a:rPr lang="en-US" sz="3200" kern="1200"/>
            <a:t> of contact</a:t>
          </a:r>
        </a:p>
      </dsp:txBody>
      <dsp:txXfrm>
        <a:off x="63112" y="3118625"/>
        <a:ext cx="7874776" cy="11666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8FADB-0757-4728-B88E-2850F298DC86}">
      <dsp:nvSpPr>
        <dsp:cNvPr id="0" name=""/>
        <dsp:cNvSpPr/>
      </dsp:nvSpPr>
      <dsp:spPr>
        <a:xfrm>
          <a:off x="0" y="3881"/>
          <a:ext cx="8506047" cy="846688"/>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Social Workers</a:t>
          </a:r>
        </a:p>
        <a:p>
          <a:pPr marL="0" lvl="0" indent="0" algn="l" defTabSz="1778000">
            <a:lnSpc>
              <a:spcPct val="90000"/>
            </a:lnSpc>
            <a:spcBef>
              <a:spcPct val="0"/>
            </a:spcBef>
            <a:spcAft>
              <a:spcPct val="35000"/>
            </a:spcAft>
            <a:buNone/>
          </a:pPr>
          <a:endParaRPr lang="en-US" sz="1000" kern="1200"/>
        </a:p>
      </dsp:txBody>
      <dsp:txXfrm>
        <a:off x="41332" y="45213"/>
        <a:ext cx="8423383" cy="764024"/>
      </dsp:txXfrm>
    </dsp:sp>
    <dsp:sp modelId="{417ADB95-DEFD-4FAA-A525-33267FB18A5C}">
      <dsp:nvSpPr>
        <dsp:cNvPr id="0" name=""/>
        <dsp:cNvSpPr/>
      </dsp:nvSpPr>
      <dsp:spPr>
        <a:xfrm>
          <a:off x="0" y="850569"/>
          <a:ext cx="8506047" cy="119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67"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a:p>
          <a:pPr marL="57150" lvl="1" indent="-57150" algn="l" defTabSz="177800">
            <a:lnSpc>
              <a:spcPct val="90000"/>
            </a:lnSpc>
            <a:spcBef>
              <a:spcPct val="0"/>
            </a:spcBef>
            <a:spcAft>
              <a:spcPct val="20000"/>
            </a:spcAft>
            <a:buChar char="•"/>
          </a:pPr>
          <a:endParaRPr lang="en-US" sz="400" kern="1200"/>
        </a:p>
      </dsp:txBody>
      <dsp:txXfrm>
        <a:off x="0" y="850569"/>
        <a:ext cx="8506047" cy="119209"/>
      </dsp:txXfrm>
    </dsp:sp>
    <dsp:sp modelId="{A13A6CCF-0CF9-4A79-86D4-BE3FD2966434}">
      <dsp:nvSpPr>
        <dsp:cNvPr id="0" name=""/>
        <dsp:cNvSpPr/>
      </dsp:nvSpPr>
      <dsp:spPr>
        <a:xfrm>
          <a:off x="0" y="950576"/>
          <a:ext cx="8506047" cy="846688"/>
        </a:xfrm>
        <a:prstGeom prst="roundRect">
          <a:avLst/>
        </a:prstGeom>
        <a:solidFill>
          <a:schemeClr val="accent2">
            <a:alpha val="90000"/>
            <a:hueOff val="0"/>
            <a:satOff val="0"/>
            <a:lumOff val="0"/>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Psychiatrist/Psychiatric ARNP/RN</a:t>
          </a:r>
        </a:p>
      </dsp:txBody>
      <dsp:txXfrm>
        <a:off x="41332" y="991908"/>
        <a:ext cx="8423383" cy="764024"/>
      </dsp:txXfrm>
    </dsp:sp>
    <dsp:sp modelId="{1ED79774-3890-4481-8CD7-5AB4F845A5C9}">
      <dsp:nvSpPr>
        <dsp:cNvPr id="0" name=""/>
        <dsp:cNvSpPr/>
      </dsp:nvSpPr>
      <dsp:spPr>
        <a:xfrm>
          <a:off x="0" y="1816467"/>
          <a:ext cx="8506047" cy="71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67"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dsp:txBody>
      <dsp:txXfrm>
        <a:off x="0" y="1816467"/>
        <a:ext cx="8506047" cy="71975"/>
      </dsp:txXfrm>
    </dsp:sp>
    <dsp:sp modelId="{FEBC8F81-8458-4CB6-BE4B-DE75951A60C3}">
      <dsp:nvSpPr>
        <dsp:cNvPr id="0" name=""/>
        <dsp:cNvSpPr/>
      </dsp:nvSpPr>
      <dsp:spPr>
        <a:xfrm>
          <a:off x="0" y="1888442"/>
          <a:ext cx="8506047" cy="846688"/>
        </a:xfrm>
        <a:prstGeom prst="roundRect">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Substance Abuse Specialist (SUD)</a:t>
          </a:r>
        </a:p>
      </dsp:txBody>
      <dsp:txXfrm>
        <a:off x="41332" y="1929774"/>
        <a:ext cx="8423383" cy="764024"/>
      </dsp:txXfrm>
    </dsp:sp>
    <dsp:sp modelId="{42F2F1D5-9F5E-4C44-B7D5-3CC1749AEFBA}">
      <dsp:nvSpPr>
        <dsp:cNvPr id="0" name=""/>
        <dsp:cNvSpPr/>
      </dsp:nvSpPr>
      <dsp:spPr>
        <a:xfrm>
          <a:off x="0" y="2735130"/>
          <a:ext cx="8506047" cy="71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67"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a:p>
          <a:pPr marL="57150" lvl="1" indent="-57150" algn="l" defTabSz="177800">
            <a:lnSpc>
              <a:spcPct val="90000"/>
            </a:lnSpc>
            <a:spcBef>
              <a:spcPct val="0"/>
            </a:spcBef>
            <a:spcAft>
              <a:spcPct val="20000"/>
            </a:spcAft>
            <a:buChar char="•"/>
          </a:pPr>
          <a:endParaRPr lang="en-US" sz="400" kern="1200"/>
        </a:p>
      </dsp:txBody>
      <dsp:txXfrm>
        <a:off x="0" y="2735130"/>
        <a:ext cx="8506047" cy="71975"/>
      </dsp:txXfrm>
    </dsp:sp>
    <dsp:sp modelId="{AB27B8E7-5F0F-453E-A417-BD9DED7B18CF}">
      <dsp:nvSpPr>
        <dsp:cNvPr id="0" name=""/>
        <dsp:cNvSpPr/>
      </dsp:nvSpPr>
      <dsp:spPr>
        <a:xfrm>
          <a:off x="0" y="2865988"/>
          <a:ext cx="8506047" cy="846688"/>
        </a:xfrm>
        <a:prstGeom prst="roundRect">
          <a:avLst/>
        </a:prstGeom>
        <a:solidFill>
          <a:schemeClr val="accent2">
            <a:alpha val="90000"/>
            <a:hueOff val="0"/>
            <a:satOff val="0"/>
            <a:lumOff val="0"/>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baseline="0"/>
            <a:t>Peer Support Specialists</a:t>
          </a:r>
        </a:p>
      </dsp:txBody>
      <dsp:txXfrm>
        <a:off x="41332" y="2907320"/>
        <a:ext cx="8423383" cy="764024"/>
      </dsp:txXfrm>
    </dsp:sp>
    <dsp:sp modelId="{7C694453-A688-44B0-9803-2B6E8CE7A4B1}">
      <dsp:nvSpPr>
        <dsp:cNvPr id="0" name=""/>
        <dsp:cNvSpPr/>
      </dsp:nvSpPr>
      <dsp:spPr>
        <a:xfrm>
          <a:off x="0" y="3666312"/>
          <a:ext cx="8506047" cy="846688"/>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Employment Specialist</a:t>
          </a:r>
        </a:p>
      </dsp:txBody>
      <dsp:txXfrm>
        <a:off x="41332" y="3707644"/>
        <a:ext cx="8423383" cy="7640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8050" name="Rectangle 2"/>
          <p:cNvSpPr>
            <a:spLocks noGrp="1" noChangeArrowheads="1"/>
          </p:cNvSpPr>
          <p:nvPr>
            <p:ph type="hdr" sz="quarter"/>
          </p:nvPr>
        </p:nvSpPr>
        <p:spPr bwMode="auto">
          <a:xfrm>
            <a:off x="0" y="1"/>
            <a:ext cx="3037840" cy="465221"/>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58051" name="Rectangle 3"/>
          <p:cNvSpPr>
            <a:spLocks noGrp="1" noChangeArrowheads="1"/>
          </p:cNvSpPr>
          <p:nvPr>
            <p:ph type="dt" sz="quarter" idx="1"/>
          </p:nvPr>
        </p:nvSpPr>
        <p:spPr bwMode="auto">
          <a:xfrm>
            <a:off x="3970938" y="1"/>
            <a:ext cx="3037840" cy="465221"/>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58052" name="Rectangle 4"/>
          <p:cNvSpPr>
            <a:spLocks noGrp="1" noChangeArrowheads="1"/>
          </p:cNvSpPr>
          <p:nvPr>
            <p:ph type="ftr" sz="quarter" idx="2"/>
          </p:nvPr>
        </p:nvSpPr>
        <p:spPr bwMode="auto">
          <a:xfrm>
            <a:off x="0" y="8829575"/>
            <a:ext cx="3037840" cy="465221"/>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58053" name="Rectangle 5"/>
          <p:cNvSpPr>
            <a:spLocks noGrp="1" noChangeArrowheads="1"/>
          </p:cNvSpPr>
          <p:nvPr>
            <p:ph type="sldNum" sz="quarter" idx="3"/>
          </p:nvPr>
        </p:nvSpPr>
        <p:spPr bwMode="auto">
          <a:xfrm>
            <a:off x="3970938" y="8829575"/>
            <a:ext cx="3037840" cy="465221"/>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algn="r" eaLnBrk="1" hangingPunct="1">
              <a:defRPr sz="1200">
                <a:latin typeface="Arial" charset="0"/>
              </a:defRPr>
            </a:lvl1pPr>
          </a:lstStyle>
          <a:p>
            <a:pPr>
              <a:defRPr/>
            </a:pPr>
            <a:fld id="{D777512A-C75F-4E65-BAE1-20B92A4DC77C}" type="slidenum">
              <a:rPr lang="en-US"/>
              <a:pPr>
                <a:defRPr/>
              </a:pPr>
              <a:t>‹#›</a:t>
            </a:fld>
            <a:endParaRPr lang="en-US"/>
          </a:p>
        </p:txBody>
      </p:sp>
    </p:spTree>
    <p:extLst>
      <p:ext uri="{BB962C8B-B14F-4D97-AF65-F5344CB8AC3E}">
        <p14:creationId xmlns:p14="http://schemas.microsoft.com/office/powerpoint/2010/main" val="1455753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1122" name="Rectangle 2"/>
          <p:cNvSpPr>
            <a:spLocks noGrp="1" noChangeArrowheads="1"/>
          </p:cNvSpPr>
          <p:nvPr>
            <p:ph type="hdr" sz="quarter"/>
          </p:nvPr>
        </p:nvSpPr>
        <p:spPr bwMode="auto">
          <a:xfrm>
            <a:off x="0" y="1"/>
            <a:ext cx="3037840" cy="465221"/>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61123" name="Rectangle 3"/>
          <p:cNvSpPr>
            <a:spLocks noGrp="1" noChangeArrowheads="1"/>
          </p:cNvSpPr>
          <p:nvPr>
            <p:ph type="dt" idx="1"/>
          </p:nvPr>
        </p:nvSpPr>
        <p:spPr bwMode="auto">
          <a:xfrm>
            <a:off x="3970938" y="1"/>
            <a:ext cx="3037840" cy="465221"/>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261125" name="Rectangle 5"/>
          <p:cNvSpPr>
            <a:spLocks noGrp="1" noChangeArrowheads="1"/>
          </p:cNvSpPr>
          <p:nvPr>
            <p:ph type="body" sz="quarter" idx="3"/>
          </p:nvPr>
        </p:nvSpPr>
        <p:spPr bwMode="auto">
          <a:xfrm>
            <a:off x="701040" y="4416392"/>
            <a:ext cx="5608320" cy="4182176"/>
          </a:xfrm>
          <a:prstGeom prst="rect">
            <a:avLst/>
          </a:prstGeom>
          <a:noFill/>
          <a:ln w="9525">
            <a:noFill/>
            <a:miter lim="800000"/>
            <a:headEnd/>
            <a:tailEnd/>
          </a:ln>
          <a:effectLst/>
        </p:spPr>
        <p:txBody>
          <a:bodyPr vert="horz" wrap="square" lIns="92857" tIns="46429" rIns="92857" bIns="4642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1126" name="Rectangle 6"/>
          <p:cNvSpPr>
            <a:spLocks noGrp="1" noChangeArrowheads="1"/>
          </p:cNvSpPr>
          <p:nvPr>
            <p:ph type="ftr" sz="quarter" idx="4"/>
          </p:nvPr>
        </p:nvSpPr>
        <p:spPr bwMode="auto">
          <a:xfrm>
            <a:off x="0" y="8829575"/>
            <a:ext cx="3037840" cy="465221"/>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61127" name="Rectangle 7"/>
          <p:cNvSpPr>
            <a:spLocks noGrp="1" noChangeArrowheads="1"/>
          </p:cNvSpPr>
          <p:nvPr>
            <p:ph type="sldNum" sz="quarter" idx="5"/>
          </p:nvPr>
        </p:nvSpPr>
        <p:spPr bwMode="auto">
          <a:xfrm>
            <a:off x="3970938" y="8829575"/>
            <a:ext cx="3037840" cy="465221"/>
          </a:xfrm>
          <a:prstGeom prst="rect">
            <a:avLst/>
          </a:prstGeom>
          <a:noFill/>
          <a:ln w="9525">
            <a:noFill/>
            <a:miter lim="800000"/>
            <a:headEnd/>
            <a:tailEnd/>
          </a:ln>
          <a:effectLst/>
        </p:spPr>
        <p:txBody>
          <a:bodyPr vert="horz" wrap="square" lIns="92857" tIns="46429" rIns="92857" bIns="46429" numCol="1" anchor="b" anchorCtr="0" compatLnSpc="1">
            <a:prstTxWarp prst="textNoShape">
              <a:avLst/>
            </a:prstTxWarp>
          </a:bodyPr>
          <a:lstStyle>
            <a:lvl1pPr algn="r" eaLnBrk="1" hangingPunct="1">
              <a:defRPr sz="1200">
                <a:latin typeface="Arial" charset="0"/>
              </a:defRPr>
            </a:lvl1pPr>
          </a:lstStyle>
          <a:p>
            <a:pPr>
              <a:defRPr/>
            </a:pPr>
            <a:fld id="{1BA1669B-B5CC-4698-AE96-082BB1DCDE6A}" type="slidenum">
              <a:rPr lang="en-US"/>
              <a:pPr>
                <a:defRPr/>
              </a:pPr>
              <a:t>‹#›</a:t>
            </a:fld>
            <a:endParaRPr lang="en-US"/>
          </a:p>
        </p:txBody>
      </p:sp>
    </p:spTree>
    <p:extLst>
      <p:ext uri="{BB962C8B-B14F-4D97-AF65-F5344CB8AC3E}">
        <p14:creationId xmlns:p14="http://schemas.microsoft.com/office/powerpoint/2010/main" val="25149667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a:t>Bay Pines VA Healthcare System Executive Overview</a:t>
            </a:r>
          </a:p>
          <a:p>
            <a:pPr eaLnBrk="1" hangingPunct="1"/>
            <a:endParaRPr lang="en-US"/>
          </a:p>
          <a:p>
            <a:pPr eaLnBrk="1" hangingPunct="1"/>
            <a:endParaRPr lang="en-US"/>
          </a:p>
        </p:txBody>
      </p:sp>
      <p:sp>
        <p:nvSpPr>
          <p:cNvPr id="4" name="Slide Number Placeholder 3"/>
          <p:cNvSpPr>
            <a:spLocks noGrp="1"/>
          </p:cNvSpPr>
          <p:nvPr>
            <p:ph type="sldNum" sz="quarter" idx="5"/>
          </p:nvPr>
        </p:nvSpPr>
        <p:spPr/>
        <p:txBody>
          <a:bodyPr/>
          <a:lstStyle/>
          <a:p>
            <a:pPr>
              <a:defRPr/>
            </a:pPr>
            <a:fld id="{0A8DCFC3-407E-42E2-BAFA-BCB757BDC6F2}"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Arial"/>
                <a:cs typeface="Arial"/>
              </a:rPr>
              <a:t>Grant and Per Diems offer transitional housing for Veterans, with a goal at the end of their stay to obtain permanent, stable housing. Each grant is unique and each agency outlines the services they will provide. Veterans are assisted and encouraged to meet housing goals within 6 months at most programs.</a:t>
            </a:r>
            <a:endParaRPr lang="en-US">
              <a:cs typeface="Arial" charset="0"/>
            </a:endParaRPr>
          </a:p>
        </p:txBody>
      </p:sp>
      <p:sp>
        <p:nvSpPr>
          <p:cNvPr id="4" name="Slide Number Placeholder 3"/>
          <p:cNvSpPr>
            <a:spLocks noGrp="1"/>
          </p:cNvSpPr>
          <p:nvPr>
            <p:ph type="sldNum" sz="quarter" idx="10"/>
          </p:nvPr>
        </p:nvSpPr>
        <p:spPr/>
        <p:txBody>
          <a:bodyPr/>
          <a:lstStyle/>
          <a:p>
            <a:pPr>
              <a:defRPr/>
            </a:pPr>
            <a:fld id="{1BA1669B-B5CC-4698-AE96-082BB1DCDE6A}" type="slidenum">
              <a:rPr lang="en-US" smtClean="0"/>
              <a:pPr>
                <a:defRPr/>
              </a:pPr>
              <a:t>10</a:t>
            </a:fld>
            <a:endParaRPr lang="en-US"/>
          </a:p>
        </p:txBody>
      </p:sp>
    </p:spTree>
    <p:extLst>
      <p:ext uri="{BB962C8B-B14F-4D97-AF65-F5344CB8AC3E}">
        <p14:creationId xmlns:p14="http://schemas.microsoft.com/office/powerpoint/2010/main" val="2459271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It is a partnership between the VA and HUD with the goal of successfully housing homeless Veteran's . </a:t>
            </a:r>
            <a:endParaRPr lang="en-US"/>
          </a:p>
          <a:p>
            <a:endParaRPr lang="en-US">
              <a:latin typeface="Calibri"/>
              <a:ea typeface="Calibri"/>
              <a:cs typeface="Calibri"/>
            </a:endParaRPr>
          </a:p>
          <a:p>
            <a:r>
              <a:rPr lang="en-US">
                <a:latin typeface="Calibri"/>
                <a:ea typeface="Calibri"/>
                <a:cs typeface="Calibri"/>
              </a:rPr>
              <a:t>This initiative began in 1992, but It really began to launch in 2008 when congress began to provide robust funding. It is now nationwide. </a:t>
            </a:r>
            <a:endParaRPr lang="en-US">
              <a:cs typeface="Arial"/>
            </a:endParaRPr>
          </a:p>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11</a:t>
            </a:fld>
            <a:endParaRPr lang="en-US"/>
          </a:p>
        </p:txBody>
      </p:sp>
    </p:spTree>
    <p:extLst>
      <p:ext uri="{BB962C8B-B14F-4D97-AF65-F5344CB8AC3E}">
        <p14:creationId xmlns:p14="http://schemas.microsoft.com/office/powerpoint/2010/main" val="1130630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We prioritize the most vulnerable and chronically homeless</a:t>
            </a:r>
          </a:p>
          <a:p>
            <a:endParaRPr lang="en-US">
              <a:latin typeface="Calibri"/>
              <a:ea typeface="Calibri"/>
              <a:cs typeface="Calibri"/>
            </a:endParaRPr>
          </a:p>
          <a:p>
            <a:r>
              <a:rPr lang="en-US">
                <a:latin typeface="Calibri"/>
                <a:ea typeface="Calibri"/>
                <a:cs typeface="Calibri"/>
              </a:rPr>
              <a:t>It is a collaboration between HUD and VA</a:t>
            </a:r>
          </a:p>
          <a:p>
            <a:endParaRPr lang="en-US">
              <a:latin typeface="Calibri"/>
              <a:ea typeface="Calibri"/>
              <a:cs typeface="Calibri"/>
            </a:endParaRPr>
          </a:p>
          <a:p>
            <a:r>
              <a:rPr lang="en-US">
                <a:latin typeface="Calibri"/>
                <a:ea typeface="Calibri"/>
                <a:cs typeface="Calibri"/>
              </a:rPr>
              <a:t>It combines subsidized housing with VA intensive </a:t>
            </a:r>
            <a:r>
              <a:rPr lang="en-US">
                <a:latin typeface="Arial"/>
                <a:cs typeface="Arial"/>
              </a:rPr>
              <a:t>community-based case management, mental health, peer support services and other support services</a:t>
            </a:r>
          </a:p>
          <a:p>
            <a:endParaRPr lang="en-US">
              <a:latin typeface="Arial"/>
              <a:ea typeface="Calibri"/>
              <a:cs typeface="Arial"/>
            </a:endParaRPr>
          </a:p>
          <a:p>
            <a:r>
              <a:rPr lang="en-US">
                <a:latin typeface="Arial"/>
                <a:cs typeface="Arial"/>
              </a:rPr>
              <a:t>HUD approves unit via inspection and makes payments to landlords, VA provides intensive case management with the goal of housing a Veteran within 120 days with the goal of maintaining housing. </a:t>
            </a:r>
          </a:p>
          <a:p>
            <a:endParaRPr lang="en-US">
              <a:latin typeface="Arial"/>
              <a:ea typeface="Calibri"/>
              <a:cs typeface="Arial"/>
            </a:endParaRPr>
          </a:p>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12</a:t>
            </a:fld>
            <a:endParaRPr lang="en-US"/>
          </a:p>
        </p:txBody>
      </p:sp>
    </p:spTree>
    <p:extLst>
      <p:ext uri="{BB962C8B-B14F-4D97-AF65-F5344CB8AC3E}">
        <p14:creationId xmlns:p14="http://schemas.microsoft.com/office/powerpoint/2010/main" val="3355854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HUD-VASH follows the housing first approach which prioritizes ending homelessness as soon as possible to minimize the impact homelessness has on a person's life. </a:t>
            </a:r>
          </a:p>
          <a:p>
            <a:endParaRPr lang="en-US">
              <a:latin typeface="Calibri"/>
              <a:ea typeface="Calibri"/>
              <a:cs typeface="Calibri"/>
            </a:endParaRPr>
          </a:p>
          <a:p>
            <a:r>
              <a:rPr lang="en-US">
                <a:latin typeface="Calibri"/>
                <a:ea typeface="Calibri"/>
                <a:cs typeface="Calibri"/>
              </a:rPr>
              <a:t>The idea behind this, is that by minimizing the impact or trauma a person can move on to focus on other goals that will improve their overall quality of life. </a:t>
            </a:r>
          </a:p>
          <a:p>
            <a:endParaRPr lang="en-US">
              <a:latin typeface="Calibri"/>
              <a:ea typeface="Calibri"/>
              <a:cs typeface="Calibri"/>
            </a:endParaRPr>
          </a:p>
          <a:p>
            <a:r>
              <a:rPr lang="en-US">
                <a:latin typeface="Calibri"/>
                <a:ea typeface="Calibri"/>
                <a:cs typeface="Calibri"/>
              </a:rPr>
              <a:t>It also sees housing as a fundamental right for all. </a:t>
            </a:r>
          </a:p>
          <a:p>
            <a:endParaRPr lang="en-US">
              <a:latin typeface="Calibri"/>
              <a:ea typeface="Calibri"/>
              <a:cs typeface="Calibri"/>
            </a:endParaRPr>
          </a:p>
          <a:p>
            <a:r>
              <a:rPr lang="en-US">
                <a:latin typeface="Calibri"/>
                <a:ea typeface="Calibri"/>
                <a:cs typeface="Calibri"/>
              </a:rPr>
              <a:t>And that a person who has their basic needs met will be able to focus on other arears of their life. Such as healing from trauma. </a:t>
            </a: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13</a:t>
            </a:fld>
            <a:endParaRPr lang="en-US"/>
          </a:p>
        </p:txBody>
      </p:sp>
    </p:spTree>
    <p:extLst>
      <p:ext uri="{BB962C8B-B14F-4D97-AF65-F5344CB8AC3E}">
        <p14:creationId xmlns:p14="http://schemas.microsoft.com/office/powerpoint/2010/main" val="1876445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Prior to this expansion only Veteran's who were eligible for VA healthcare were eligible for HUD-VASH. This expansion allows up to now serve non VA healthcare eligible Veterans. They still have to meet certain discharge guidelines under this expansion. We again review these cases with leadership and </a:t>
            </a:r>
            <a:r>
              <a:rPr lang="en-US" err="1">
                <a:latin typeface="Calibri"/>
                <a:ea typeface="Calibri"/>
                <a:cs typeface="Calibri"/>
              </a:rPr>
              <a:t>eligability</a:t>
            </a:r>
            <a:r>
              <a:rPr lang="en-US">
                <a:latin typeface="Calibri"/>
                <a:ea typeface="Calibri"/>
                <a:cs typeface="Calibri"/>
              </a:rPr>
              <a:t>. </a:t>
            </a: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14</a:t>
            </a:fld>
            <a:endParaRPr lang="en-US"/>
          </a:p>
        </p:txBody>
      </p:sp>
    </p:spTree>
    <p:extLst>
      <p:ext uri="{BB962C8B-B14F-4D97-AF65-F5344CB8AC3E}">
        <p14:creationId xmlns:p14="http://schemas.microsoft.com/office/powerpoint/2010/main" val="3307369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You must be a homeless Veteran who meets VA healthcare eligibility, who meets income guidelines based on the poverty level for their area,</a:t>
            </a:r>
            <a:endParaRPr lang="en-US"/>
          </a:p>
          <a:p>
            <a:r>
              <a:rPr lang="en-US">
                <a:latin typeface="Calibri"/>
                <a:ea typeface="Calibri"/>
                <a:cs typeface="Calibri"/>
              </a:rPr>
              <a:t> and who is willing to participate in clinical case management services. </a:t>
            </a:r>
            <a:endParaRPr lang="en-US">
              <a:ea typeface="Calibri"/>
              <a:cs typeface="Arial" charset="0"/>
            </a:endParaRPr>
          </a:p>
          <a:p>
            <a:endParaRPr lang="en-US">
              <a:latin typeface="Calibri"/>
              <a:ea typeface="Calibri"/>
              <a:cs typeface="Calibri"/>
            </a:endParaRPr>
          </a:p>
          <a:p>
            <a:r>
              <a:rPr lang="en-US">
                <a:latin typeface="Calibri"/>
                <a:ea typeface="Calibri"/>
                <a:cs typeface="Calibri"/>
              </a:rPr>
              <a:t>We serve Veteran's of all ages</a:t>
            </a:r>
          </a:p>
          <a:p>
            <a:endParaRPr lang="en-US">
              <a:latin typeface="Calibri"/>
              <a:ea typeface="Calibri"/>
              <a:cs typeface="Calibri"/>
            </a:endParaRPr>
          </a:p>
          <a:p>
            <a:r>
              <a:rPr lang="en-US"/>
              <a:t>Eligible Veterans must be able to complete activities of daily living and live independently in the community with case management and/or in-home supportive services</a:t>
            </a:r>
          </a:p>
          <a:p>
            <a:r>
              <a:rPr lang="en-US">
                <a:latin typeface="Arial"/>
                <a:cs typeface="Arial"/>
              </a:rPr>
              <a:t> </a:t>
            </a:r>
          </a:p>
          <a:p>
            <a:r>
              <a:rPr lang="en-US"/>
              <a:t>•Veteran must also be able to abide by the responsibilities of tenancy</a:t>
            </a:r>
          </a:p>
          <a:p>
            <a:endParaRPr lang="en-US">
              <a:latin typeface="Calibri"/>
              <a:ea typeface="Calibri"/>
              <a:cs typeface="Calibri"/>
            </a:endParaRPr>
          </a:p>
          <a:p>
            <a:endParaRPr lang="en-US">
              <a:cs typeface="Arial"/>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15</a:t>
            </a:fld>
            <a:endParaRPr lang="en-US"/>
          </a:p>
        </p:txBody>
      </p:sp>
    </p:spTree>
    <p:extLst>
      <p:ext uri="{BB962C8B-B14F-4D97-AF65-F5344CB8AC3E}">
        <p14:creationId xmlns:p14="http://schemas.microsoft.com/office/powerpoint/2010/main" val="14409810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Restrictions on admission refer to slide. Can get complicated depending on the Veteran's situation. We review these with leadership and eligibility.  </a:t>
            </a: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16</a:t>
            </a:fld>
            <a:endParaRPr lang="en-US"/>
          </a:p>
        </p:txBody>
      </p:sp>
    </p:spTree>
    <p:extLst>
      <p:ext uri="{BB962C8B-B14F-4D97-AF65-F5344CB8AC3E}">
        <p14:creationId xmlns:p14="http://schemas.microsoft.com/office/powerpoint/2010/main" val="3188196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r>
              <a:rPr lang="en-US">
                <a:latin typeface="Arial"/>
                <a:cs typeface="Arial"/>
              </a:rPr>
              <a:t>This is the model that drives our case management and level of care for each Veteran in our program.  The Goal is to move as many Veteran's through these stages as possible and working towards graduation or the end of case management. Not every Veteran will demonstrate the ability to move through all of these stages. We continue to provide ongoing support for those Veteran's so that they main remain housed. </a:t>
            </a:r>
          </a:p>
          <a:p>
            <a:pPr>
              <a:spcBef>
                <a:spcPts val="0"/>
              </a:spcBef>
              <a:spcAft>
                <a:spcPts val="0"/>
              </a:spcAft>
            </a:pPr>
            <a:endParaRPr lang="en-US">
              <a:latin typeface="Arial"/>
              <a:cs typeface="Arial"/>
            </a:endParaRPr>
          </a:p>
          <a:p>
            <a:pPr>
              <a:spcBef>
                <a:spcPts val="0"/>
              </a:spcBef>
              <a:spcAft>
                <a:spcPts val="0"/>
              </a:spcAft>
            </a:pPr>
            <a:r>
              <a:rPr lang="en-US">
                <a:latin typeface="Arial"/>
                <a:cs typeface="Arial"/>
              </a:rPr>
              <a:t>I will touch on each level briefly </a:t>
            </a:r>
          </a:p>
          <a:p>
            <a:pPr>
              <a:spcBef>
                <a:spcPts val="0"/>
              </a:spcBef>
              <a:spcAft>
                <a:spcPts val="0"/>
              </a:spcAft>
            </a:pPr>
            <a:endParaRPr lang="en-US">
              <a:latin typeface="Arial"/>
              <a:cs typeface="Arial"/>
            </a:endParaRPr>
          </a:p>
          <a:p>
            <a:pPr>
              <a:spcBef>
                <a:spcPts val="0"/>
              </a:spcBef>
              <a:spcAft>
                <a:spcPts val="0"/>
              </a:spcAft>
            </a:pPr>
            <a:r>
              <a:rPr lang="en-US">
                <a:latin typeface="Arial"/>
                <a:cs typeface="Arial"/>
              </a:rPr>
              <a:t>Intensive: Every Veteran starts the program with weekly case management until they are successfully housed</a:t>
            </a:r>
            <a:endParaRPr lang="en-US"/>
          </a:p>
          <a:p>
            <a:pPr>
              <a:spcBef>
                <a:spcPts val="0"/>
              </a:spcBef>
              <a:spcAft>
                <a:spcPts val="0"/>
              </a:spcAft>
            </a:pPr>
            <a:r>
              <a:rPr lang="en-US">
                <a:latin typeface="Arial"/>
                <a:cs typeface="Arial"/>
              </a:rPr>
              <a:t> </a:t>
            </a:r>
          </a:p>
          <a:p>
            <a:pPr>
              <a:spcBef>
                <a:spcPts val="0"/>
              </a:spcBef>
              <a:spcAft>
                <a:spcPts val="0"/>
              </a:spcAft>
            </a:pPr>
            <a:r>
              <a:rPr lang="en-US">
                <a:latin typeface="Arial"/>
                <a:cs typeface="Arial"/>
              </a:rPr>
              <a:t>Stabilization: After housed , twice monthly clinical encounters begin with focus on other areas such as income, SA or MH treatment, engagement with community and community resource knowledge </a:t>
            </a:r>
          </a:p>
          <a:p>
            <a:pPr>
              <a:spcBef>
                <a:spcPts val="0"/>
              </a:spcBef>
              <a:spcAft>
                <a:spcPts val="0"/>
              </a:spcAft>
            </a:pPr>
            <a:r>
              <a:rPr lang="en-US">
                <a:latin typeface="Arial"/>
                <a:cs typeface="Arial"/>
              </a:rPr>
              <a:t> </a:t>
            </a:r>
            <a:endParaRPr lang="en-US"/>
          </a:p>
          <a:p>
            <a:pPr>
              <a:spcBef>
                <a:spcPts val="0"/>
              </a:spcBef>
              <a:spcAft>
                <a:spcPts val="0"/>
              </a:spcAft>
            </a:pPr>
            <a:r>
              <a:rPr lang="en-US">
                <a:latin typeface="Arial"/>
                <a:cs typeface="Arial"/>
              </a:rPr>
              <a:t>Maintenance: Home visits need to occur at least every month, once the Veteran demonstrates stability, independence, and improved coping skill use and recovery. Other interactions, such as phone calls, may be indicated. </a:t>
            </a:r>
          </a:p>
          <a:p>
            <a:pPr>
              <a:spcBef>
                <a:spcPts val="0"/>
              </a:spcBef>
              <a:spcAft>
                <a:spcPts val="0"/>
              </a:spcAft>
            </a:pPr>
            <a:r>
              <a:rPr lang="en-US">
                <a:latin typeface="Arial"/>
                <a:cs typeface="Arial"/>
              </a:rPr>
              <a:t> </a:t>
            </a:r>
          </a:p>
          <a:p>
            <a:pPr>
              <a:spcBef>
                <a:spcPts val="0"/>
              </a:spcBef>
              <a:spcAft>
                <a:spcPts val="0"/>
              </a:spcAft>
            </a:pPr>
            <a:r>
              <a:rPr lang="en-US">
                <a:latin typeface="Arial"/>
                <a:cs typeface="Arial"/>
              </a:rPr>
              <a:t>Preparation for Discharge: Veterans who have functioned at a very independent level for at least one year , with no high risk indicators, hospitalizations or decline, housing is stable and there Is no risk of housing loss or eviction</a:t>
            </a:r>
          </a:p>
          <a:p>
            <a:pPr>
              <a:spcBef>
                <a:spcPts val="0"/>
              </a:spcBef>
              <a:spcAft>
                <a:spcPts val="0"/>
              </a:spcAft>
            </a:pPr>
            <a:r>
              <a:rPr lang="en-US">
                <a:latin typeface="Arial"/>
                <a:cs typeface="Arial"/>
              </a:rPr>
              <a:t> </a:t>
            </a:r>
            <a:endParaRPr lang="en-US"/>
          </a:p>
          <a:p>
            <a:pPr>
              <a:spcBef>
                <a:spcPts val="0"/>
              </a:spcBef>
              <a:spcAft>
                <a:spcPts val="0"/>
              </a:spcAft>
            </a:pPr>
            <a:r>
              <a:rPr lang="en-US">
                <a:latin typeface="Arial"/>
                <a:cs typeface="Arial"/>
              </a:rPr>
              <a:t>Graduation: Veteran's case management ends and housing subsidy continues as long as the Veteran continues to meet income guidelines. </a:t>
            </a:r>
          </a:p>
          <a:p>
            <a:pPr>
              <a:spcBef>
                <a:spcPts val="0"/>
              </a:spcBef>
              <a:spcAft>
                <a:spcPts val="0"/>
              </a:spcAft>
            </a:pPr>
            <a:r>
              <a:rPr lang="en-US">
                <a:latin typeface="Arial"/>
                <a:cs typeface="Arial"/>
              </a:rPr>
              <a:t> </a:t>
            </a:r>
            <a:endParaRPr lang="en-US"/>
          </a:p>
          <a:p>
            <a:pPr>
              <a:spcBef>
                <a:spcPts val="0"/>
              </a:spcBef>
              <a:spcAft>
                <a:spcPts val="0"/>
              </a:spcAft>
            </a:pPr>
            <a:r>
              <a:rPr lang="en-US">
                <a:latin typeface="Arial"/>
                <a:cs typeface="Arial"/>
              </a:rPr>
              <a:t> </a:t>
            </a:r>
          </a:p>
          <a:p>
            <a:endParaRPr lang="en-US">
              <a:latin typeface="Calibri"/>
              <a:cs typeface="Calibri"/>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17</a:t>
            </a:fld>
            <a:endParaRPr lang="en-US"/>
          </a:p>
        </p:txBody>
      </p:sp>
    </p:spTree>
    <p:extLst>
      <p:ext uri="{BB962C8B-B14F-4D97-AF65-F5344CB8AC3E}">
        <p14:creationId xmlns:p14="http://schemas.microsoft.com/office/powerpoint/2010/main" val="1349062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Dr. Frank Escobar </a:t>
            </a:r>
          </a:p>
          <a:p>
            <a:r>
              <a:rPr lang="en-US">
                <a:latin typeface="Calibri"/>
                <a:ea typeface="Calibri"/>
                <a:cs typeface="Calibri"/>
              </a:rPr>
              <a:t>John Mudd </a:t>
            </a:r>
          </a:p>
          <a:p>
            <a:r>
              <a:rPr lang="en-US">
                <a:latin typeface="Calibri"/>
                <a:ea typeface="Calibri"/>
                <a:cs typeface="Calibri"/>
              </a:rPr>
              <a:t>William Goodman</a:t>
            </a:r>
            <a:br>
              <a:rPr lang="en-US">
                <a:latin typeface="Calibri"/>
                <a:ea typeface="Calibri"/>
                <a:cs typeface="Calibri"/>
              </a:rPr>
            </a:br>
            <a:br>
              <a:rPr lang="en-US">
                <a:latin typeface="Calibri"/>
                <a:ea typeface="Calibri"/>
                <a:cs typeface="Calibri"/>
              </a:rPr>
            </a:br>
            <a:r>
              <a:rPr lang="en-US">
                <a:latin typeface="Calibri"/>
                <a:ea typeface="Calibri"/>
                <a:cs typeface="Calibri"/>
              </a:rPr>
              <a:t>We pair high needs cases with multiple services to help manage recovery, mental health and medical complexities. </a:t>
            </a:r>
          </a:p>
          <a:p>
            <a:r>
              <a:rPr lang="en-US">
                <a:latin typeface="Calibri"/>
                <a:ea typeface="Calibri"/>
                <a:cs typeface="Calibri"/>
              </a:rPr>
              <a:t>We have 1 Psychiatrist, 2 nurses, 4 peer support specialist, and, an employment specialist. </a:t>
            </a:r>
          </a:p>
          <a:p>
            <a:endParaRPr lang="en-US">
              <a:latin typeface="Calibri"/>
              <a:ea typeface="Calibri"/>
              <a:cs typeface="Calibri"/>
            </a:endParaRPr>
          </a:p>
          <a:p>
            <a:r>
              <a:rPr lang="en-US">
                <a:latin typeface="Arial"/>
                <a:cs typeface="Arial"/>
              </a:rPr>
              <a:t>All these services take place in the Veteran's home. </a:t>
            </a:r>
          </a:p>
          <a:p>
            <a:endParaRPr lang="en-US">
              <a:cs typeface="Arial"/>
            </a:endParaRPr>
          </a:p>
          <a:p>
            <a:r>
              <a:rPr lang="en-US">
                <a:latin typeface="Arial"/>
                <a:cs typeface="Arial"/>
              </a:rPr>
              <a:t>We also work closely with PACT and other specialty care clinics to navigate and enhance care. </a:t>
            </a:r>
            <a:endParaRPr lang="en-US">
              <a:cs typeface="Arial"/>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18</a:t>
            </a:fld>
            <a:endParaRPr lang="en-US"/>
          </a:p>
        </p:txBody>
      </p:sp>
    </p:spTree>
    <p:extLst>
      <p:ext uri="{BB962C8B-B14F-4D97-AF65-F5344CB8AC3E}">
        <p14:creationId xmlns:p14="http://schemas.microsoft.com/office/powerpoint/2010/main" val="11107183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19</a:t>
            </a:fld>
            <a:endParaRPr lang="en-US"/>
          </a:p>
        </p:txBody>
      </p:sp>
    </p:spTree>
    <p:extLst>
      <p:ext uri="{BB962C8B-B14F-4D97-AF65-F5344CB8AC3E}">
        <p14:creationId xmlns:p14="http://schemas.microsoft.com/office/powerpoint/2010/main" val="2908256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How long have we been at VA , etc? </a:t>
            </a: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2</a:t>
            </a:fld>
            <a:endParaRPr lang="en-US"/>
          </a:p>
        </p:txBody>
      </p:sp>
    </p:spTree>
    <p:extLst>
      <p:ext uri="{BB962C8B-B14F-4D97-AF65-F5344CB8AC3E}">
        <p14:creationId xmlns:p14="http://schemas.microsoft.com/office/powerpoint/2010/main" val="534576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 By Name List </a:t>
            </a:r>
          </a:p>
          <a:p>
            <a:r>
              <a:rPr lang="en-US"/>
              <a:t>Access Point Completed </a:t>
            </a:r>
          </a:p>
          <a:p>
            <a:r>
              <a:rPr lang="en-US" err="1"/>
              <a:t>Highliighting</a:t>
            </a:r>
            <a:r>
              <a:rPr lang="en-US"/>
              <a:t> cm needs </a:t>
            </a:r>
          </a:p>
          <a:p>
            <a:r>
              <a:rPr lang="en-US"/>
              <a:t>Will prioritize street and chronic </a:t>
            </a:r>
          </a:p>
          <a:p>
            <a:endParaRPr lang="en-US"/>
          </a:p>
          <a:p>
            <a:r>
              <a:rPr lang="en-US"/>
              <a:t>Re – entry Committee for any one who’s had three or more readmissions (Senior social workers of each area, and Kari and Kelsey) with the Veteran present </a:t>
            </a:r>
          </a:p>
          <a:p>
            <a:r>
              <a:rPr lang="en-US"/>
              <a:t>Will review areas of opportunity, and their previous barriers and any program recommendations will know at the end of that conversation and there will be a </a:t>
            </a:r>
            <a:r>
              <a:rPr lang="en-US" err="1"/>
              <a:t>hudvash</a:t>
            </a:r>
            <a:r>
              <a:rPr lang="en-US"/>
              <a:t> case management note “Readmission Committee” </a:t>
            </a:r>
          </a:p>
          <a:p>
            <a:endParaRPr lang="en-US"/>
          </a:p>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20</a:t>
            </a:fld>
            <a:endParaRPr lang="en-US"/>
          </a:p>
        </p:txBody>
      </p:sp>
    </p:spTree>
    <p:extLst>
      <p:ext uri="{BB962C8B-B14F-4D97-AF65-F5344CB8AC3E}">
        <p14:creationId xmlns:p14="http://schemas.microsoft.com/office/powerpoint/2010/main" val="35909664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21</a:t>
            </a:fld>
            <a:endParaRPr lang="en-US"/>
          </a:p>
        </p:txBody>
      </p:sp>
    </p:spTree>
    <p:extLst>
      <p:ext uri="{BB962C8B-B14F-4D97-AF65-F5344CB8AC3E}">
        <p14:creationId xmlns:p14="http://schemas.microsoft.com/office/powerpoint/2010/main" val="2804804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Today we will be providing education regarding HUD-VASH and homeless programs, to support CCICM Lead Coordinators who encounter homeless Veterans. We will define homelessness, differentiate between various homeless programs to include HUD-VASH, briefly review the referral process, share some case examples, and provide points of contact for future collaboration needs.</a:t>
            </a:r>
          </a:p>
        </p:txBody>
      </p:sp>
      <p:sp>
        <p:nvSpPr>
          <p:cNvPr id="4" name="Slide Number Placeholder 3"/>
          <p:cNvSpPr>
            <a:spLocks noGrp="1"/>
          </p:cNvSpPr>
          <p:nvPr>
            <p:ph type="sldNum" sz="quarter" idx="5"/>
          </p:nvPr>
        </p:nvSpPr>
        <p:spPr/>
        <p:txBody>
          <a:bodyPr/>
          <a:lstStyle/>
          <a:p>
            <a:pPr>
              <a:defRPr/>
            </a:pPr>
            <a:fld id="{1BA1669B-B5CC-4698-AE96-082BB1DCDE6A}" type="slidenum">
              <a:rPr lang="en-US" smtClean="0"/>
              <a:pPr>
                <a:defRPr/>
              </a:pPr>
              <a:t>3</a:t>
            </a:fld>
            <a:endParaRPr lang="en-US"/>
          </a:p>
        </p:txBody>
      </p:sp>
    </p:spTree>
    <p:extLst>
      <p:ext uri="{BB962C8B-B14F-4D97-AF65-F5344CB8AC3E}">
        <p14:creationId xmlns:p14="http://schemas.microsoft.com/office/powerpoint/2010/main" val="3018944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atin typeface="Arial"/>
                <a:cs typeface="Arial"/>
              </a:rPr>
              <a:t> I think defining homelessness first may transition more naturally to what programs/services we have to offer</a:t>
            </a:r>
          </a:p>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smtClean="0"/>
              <a:pPr>
                <a:defRPr/>
              </a:pPr>
              <a:t>4</a:t>
            </a:fld>
            <a:endParaRPr lang="en-US"/>
          </a:p>
        </p:txBody>
      </p:sp>
    </p:spTree>
    <p:extLst>
      <p:ext uri="{BB962C8B-B14F-4D97-AF65-F5344CB8AC3E}">
        <p14:creationId xmlns:p14="http://schemas.microsoft.com/office/powerpoint/2010/main" val="360289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atin typeface="Arial"/>
                <a:cs typeface="Arial"/>
              </a:rPr>
              <a:t> I think defining homelessness first may transition more naturally to what programs/services we have to offer</a:t>
            </a:r>
          </a:p>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smtClean="0"/>
              <a:pPr>
                <a:defRPr/>
              </a:pPr>
              <a:t>5</a:t>
            </a:fld>
            <a:endParaRPr lang="en-US"/>
          </a:p>
        </p:txBody>
      </p:sp>
    </p:spTree>
    <p:extLst>
      <p:ext uri="{BB962C8B-B14F-4D97-AF65-F5344CB8AC3E}">
        <p14:creationId xmlns:p14="http://schemas.microsoft.com/office/powerpoint/2010/main" val="677567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atin typeface="Arial"/>
                <a:cs typeface="Arial"/>
              </a:rPr>
              <a:t> I think defining homelessness first may transition more naturally to what programs/services we have to offer</a:t>
            </a:r>
          </a:p>
          <a:p>
            <a:endParaRPr lang="en-US"/>
          </a:p>
        </p:txBody>
      </p:sp>
      <p:sp>
        <p:nvSpPr>
          <p:cNvPr id="4" name="Slide Number Placeholder 3"/>
          <p:cNvSpPr>
            <a:spLocks noGrp="1"/>
          </p:cNvSpPr>
          <p:nvPr>
            <p:ph type="sldNum" sz="quarter" idx="5"/>
          </p:nvPr>
        </p:nvSpPr>
        <p:spPr/>
        <p:txBody>
          <a:bodyPr/>
          <a:lstStyle/>
          <a:p>
            <a:pPr>
              <a:defRPr/>
            </a:pPr>
            <a:fld id="{1BA1669B-B5CC-4698-AE96-082BB1DCDE6A}" type="slidenum">
              <a:rPr lang="en-US" smtClean="0"/>
              <a:pPr>
                <a:defRPr/>
              </a:pPr>
              <a:t>6</a:t>
            </a:fld>
            <a:endParaRPr lang="en-US"/>
          </a:p>
        </p:txBody>
      </p:sp>
    </p:spTree>
    <p:extLst>
      <p:ext uri="{BB962C8B-B14F-4D97-AF65-F5344CB8AC3E}">
        <p14:creationId xmlns:p14="http://schemas.microsoft.com/office/powerpoint/2010/main" val="269033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Arial"/>
                <a:cs typeface="Arial"/>
              </a:rPr>
              <a:t>So let’s switch gears to discuss what services we have to offer our homeless Veterans. Homeless programs offer a number of different services to support Veterans through the homeless to housing process. This includes outreach services, contract HCHV shelter, transitional housing GPD, and HUD-VASH.</a:t>
            </a:r>
          </a:p>
          <a:p>
            <a:endParaRPr lang="en-US">
              <a:cs typeface="Arial" charset="0"/>
            </a:endParaRPr>
          </a:p>
        </p:txBody>
      </p:sp>
      <p:sp>
        <p:nvSpPr>
          <p:cNvPr id="4" name="Slide Number Placeholder 3"/>
          <p:cNvSpPr>
            <a:spLocks noGrp="1"/>
          </p:cNvSpPr>
          <p:nvPr>
            <p:ph type="sldNum" sz="quarter" idx="10"/>
          </p:nvPr>
        </p:nvSpPr>
        <p:spPr/>
        <p:txBody>
          <a:bodyPr/>
          <a:lstStyle/>
          <a:p>
            <a:pPr>
              <a:defRPr/>
            </a:pPr>
            <a:fld id="{1BA1669B-B5CC-4698-AE96-082BB1DCDE6A}" type="slidenum">
              <a:rPr lang="en-US" smtClean="0"/>
              <a:pPr>
                <a:defRPr/>
              </a:pPr>
              <a:t>7</a:t>
            </a:fld>
            <a:endParaRPr lang="en-US"/>
          </a:p>
        </p:txBody>
      </p:sp>
    </p:spTree>
    <p:extLst>
      <p:ext uri="{BB962C8B-B14F-4D97-AF65-F5344CB8AC3E}">
        <p14:creationId xmlns:p14="http://schemas.microsoft.com/office/powerpoint/2010/main" val="1445601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outreach, we partner with a number of outreach sites in the community in efforts to identify literally homeless Veterans, or Veterans currently placed in community shelters. In Pinellas County specifically, this includes Daystar, SVDP Care Center, Safe Harbor, Pinellas Hope/Tent City, and Tarpon Springs Shephard Center. We also make sure to refer any homeless Veteran to the Homeless Leadership Alliance to complete what is called a VISPDAT assessment, which is a vulnerability assessment. This also triggers the Veteran to be opened up on our County’s By Name List. Homeless and housing program referrals are generated from this By Name List.  Each county has their own, similar process for this. Outside of outreach at Bay Pines we have the unassigned walk-in clinic, which historically has been a good place for homeless Veterans, who are also unassigned, to start engaging with VA services and get linked up with the homeless program. We partner with HPACT as well for those already assigned and in a homeless situation. One fairly new resource associated with PACT is the Mobile Medical Unit, which is a van that goes out into the community in efforts to provide services and engage with Veterans. Providers that go out in the MMU include the HPACT Social Worker, an ARNP, and the HPACT RN and LPN rotate. The MMU goes to many of the outreach sites listed above, which is an additional resource that supports us in engaging those unsheltered or currently medically unserved Veterans. Other referral sources for homeless programs include the homeless hotline and homeless consults, as well as referrals from our VJO team for those justice involved.</a:t>
            </a:r>
          </a:p>
          <a:p>
            <a:endParaRPr lang="en-US">
              <a:latin typeface="Arial"/>
              <a:cs typeface="Arial"/>
            </a:endParaRPr>
          </a:p>
        </p:txBody>
      </p:sp>
      <p:sp>
        <p:nvSpPr>
          <p:cNvPr id="4" name="Slide Number Placeholder 3"/>
          <p:cNvSpPr>
            <a:spLocks noGrp="1"/>
          </p:cNvSpPr>
          <p:nvPr>
            <p:ph type="sldNum" sz="quarter" idx="5"/>
          </p:nvPr>
        </p:nvSpPr>
        <p:spPr/>
        <p:txBody>
          <a:bodyPr/>
          <a:lstStyle/>
          <a:p>
            <a:pPr>
              <a:defRPr/>
            </a:pPr>
            <a:fld id="{1BA1669B-B5CC-4698-AE96-082BB1DCDE6A}" type="slidenum">
              <a:rPr lang="en-US"/>
              <a:pPr>
                <a:defRPr/>
              </a:pPr>
              <a:t>8</a:t>
            </a:fld>
            <a:endParaRPr lang="en-US"/>
          </a:p>
        </p:txBody>
      </p:sp>
    </p:spTree>
    <p:extLst>
      <p:ext uri="{BB962C8B-B14F-4D97-AF65-F5344CB8AC3E}">
        <p14:creationId xmlns:p14="http://schemas.microsoft.com/office/powerpoint/2010/main" val="1995790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Arial"/>
                <a:cs typeface="Arial"/>
              </a:rPr>
              <a:t>HCHV contract shelters provide a safe place for homeless Veterans to work toward their treatment goals, to include housing, medical, mental health,  substance abuse treatment, and obtaining income. Program length of stay varies per site ranging from 30 days to 6 months. A predominant goal of HCHV is to place Veterans who are literally homeless as quickly as possible, aiming for same day placement when able. We have 4 programs in Pinellas County, SVDP, Boley Morningside Safe Haven, HEP SCMI, and CARE medical respite. In Bradenton we have Salvation Army, and in Charlotte we have the Homeless Coalition. Two of our more specialized HCHV programs include Boley Morningside Safe Haven and CARE medical respite. Morningside serves chronically or literally homeless Veterans with mental health diagnoses, often also with comorbid medical and substance abuse diagnoses. Morningside is a damp facility, and is low barrier to support bringing in those that are highly vulnerable and may avoid more traditional shelters or treatment options. CARE medical respite is our newest HCHV program and fulfills a great need within our service, providing placement for homeless Veterans with greater medical need than can be supported in a traditional shelter setting. </a:t>
            </a:r>
          </a:p>
          <a:p>
            <a:endParaRPr lang="en-US">
              <a:cs typeface="Arial" charset="0"/>
            </a:endParaRPr>
          </a:p>
        </p:txBody>
      </p:sp>
      <p:sp>
        <p:nvSpPr>
          <p:cNvPr id="4" name="Slide Number Placeholder 3"/>
          <p:cNvSpPr>
            <a:spLocks noGrp="1"/>
          </p:cNvSpPr>
          <p:nvPr>
            <p:ph type="sldNum" sz="quarter" idx="10"/>
          </p:nvPr>
        </p:nvSpPr>
        <p:spPr/>
        <p:txBody>
          <a:bodyPr/>
          <a:lstStyle/>
          <a:p>
            <a:pPr>
              <a:defRPr/>
            </a:pPr>
            <a:fld id="{1BA1669B-B5CC-4698-AE96-082BB1DCDE6A}" type="slidenum">
              <a:rPr lang="en-US" smtClean="0"/>
              <a:pPr>
                <a:defRPr/>
              </a:pPr>
              <a:t>9</a:t>
            </a:fld>
            <a:endParaRPr lang="en-US"/>
          </a:p>
        </p:txBody>
      </p:sp>
    </p:spTree>
    <p:extLst>
      <p:ext uri="{BB962C8B-B14F-4D97-AF65-F5344CB8AC3E}">
        <p14:creationId xmlns:p14="http://schemas.microsoft.com/office/powerpoint/2010/main" val="16135515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9"/>
          <p:cNvGrpSpPr>
            <a:grpSpLocks/>
          </p:cNvGrpSpPr>
          <p:nvPr userDrawn="1"/>
        </p:nvGrpSpPr>
        <p:grpSpPr bwMode="auto">
          <a:xfrm>
            <a:off x="0" y="0"/>
            <a:ext cx="9144000" cy="6627813"/>
            <a:chOff x="0" y="0"/>
            <a:chExt cx="9144000" cy="6627813"/>
          </a:xfrm>
        </p:grpSpPr>
        <p:pic>
          <p:nvPicPr>
            <p:cNvPr id="5" name="Picture 7" descr="Slide background with top dark blue-lighter blue block and larger block of circle-star pattern. Bottom right is the VA emblem and Excellence logo lock-up."/>
            <p:cNvPicPr>
              <a:picLocks noChangeAspect="1"/>
            </p:cNvPicPr>
            <p:nvPr userDrawn="1"/>
          </p:nvPicPr>
          <p:blipFill rotWithShape="1">
            <a:blip r:embed="rId2" cstate="screen"/>
            <a:srcRect b="11111"/>
            <a:stretch/>
          </p:blipFill>
          <p:spPr bwMode="auto">
            <a:xfrm>
              <a:off x="0" y="0"/>
              <a:ext cx="9144000" cy="6096000"/>
            </a:xfrm>
            <a:prstGeom prst="rect">
              <a:avLst/>
            </a:prstGeom>
            <a:noFill/>
            <a:ln w="9525">
              <a:noFill/>
              <a:miter lim="800000"/>
              <a:headEnd/>
              <a:tailEnd/>
            </a:ln>
          </p:spPr>
        </p:pic>
        <p:sp>
          <p:nvSpPr>
            <p:cNvPr id="6" name="Rectangle 5"/>
            <p:cNvSpPr/>
            <p:nvPr userDrawn="1"/>
          </p:nvSpPr>
          <p:spPr>
            <a:xfrm>
              <a:off x="190500" y="6335713"/>
              <a:ext cx="1852613" cy="2921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a:solidFill>
                  <a:prstClr val="white"/>
                </a:solidFill>
              </a:endParaRPr>
            </a:p>
          </p:txBody>
        </p:sp>
      </p:grpSp>
      <p:sp>
        <p:nvSpPr>
          <p:cNvPr id="2" name="Title 1"/>
          <p:cNvSpPr>
            <a:spLocks noGrp="1"/>
          </p:cNvSpPr>
          <p:nvPr>
            <p:ph type="ctrTitle"/>
          </p:nvPr>
        </p:nvSpPr>
        <p:spPr>
          <a:xfrm>
            <a:off x="338880" y="1586844"/>
            <a:ext cx="7772400" cy="730127"/>
          </a:xfrm>
        </p:spPr>
        <p:txBody>
          <a:bodyPr>
            <a:normAutofit/>
          </a:bodyPr>
          <a:lstStyle>
            <a:lvl1pPr algn="l">
              <a:defRPr sz="2000" b="1">
                <a:latin typeface="Calibri"/>
                <a:cs typeface="Calibri"/>
              </a:defRPr>
            </a:lvl1pPr>
          </a:lstStyle>
          <a:p>
            <a:r>
              <a:rPr lang="en-US"/>
              <a:t>Click to edit Master title style</a:t>
            </a:r>
          </a:p>
        </p:txBody>
      </p:sp>
      <p:sp>
        <p:nvSpPr>
          <p:cNvPr id="3" name="Subtitle 2"/>
          <p:cNvSpPr>
            <a:spLocks noGrp="1"/>
          </p:cNvSpPr>
          <p:nvPr>
            <p:ph type="subTitle" idx="1"/>
          </p:nvPr>
        </p:nvSpPr>
        <p:spPr>
          <a:xfrm>
            <a:off x="357696" y="2413136"/>
            <a:ext cx="7753584" cy="914813"/>
          </a:xfrm>
        </p:spPr>
        <p:txBody>
          <a:bodyPr>
            <a:noAutofit/>
          </a:bodyPr>
          <a:lstStyle>
            <a:lvl1pPr marL="0" indent="0" algn="l">
              <a:buNone/>
              <a:defRPr sz="1600">
                <a:solidFill>
                  <a:srgbClr val="FFFFFF"/>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91084" y="6117641"/>
            <a:ext cx="2206171" cy="575714"/>
          </a:xfrm>
          <a:prstGeom prst="rect">
            <a:avLst/>
          </a:prstGeom>
        </p:spPr>
      </p:pic>
    </p:spTree>
    <p:extLst>
      <p:ext uri="{BB962C8B-B14F-4D97-AF65-F5344CB8AC3E}">
        <p14:creationId xmlns:p14="http://schemas.microsoft.com/office/powerpoint/2010/main" val="336982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E4D12C6-10A1-4ADF-9675-233D9734F3B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90263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935651"/>
            <a:ext cx="8229600" cy="41905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DB338DC1-F455-46A6-92E3-63227B75A50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2154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7593" y="4406900"/>
            <a:ext cx="7772400" cy="1362075"/>
          </a:xfrm>
        </p:spPr>
        <p:txBody>
          <a:bodyPr anchor="t">
            <a:normAutofit/>
          </a:bodyPr>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3759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4138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23323"/>
            <a:ext cx="4038600" cy="4202841"/>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3323"/>
            <a:ext cx="4038600" cy="4202841"/>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D0D31380-C5CD-45D3-93A0-4C0BE99FA88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15347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732377"/>
            <a:ext cx="4040188" cy="63976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72140"/>
            <a:ext cx="4040188" cy="3706052"/>
          </a:xfrm>
        </p:spPr>
        <p:txBody>
          <a:bodyPr>
            <a:normAutofit/>
          </a:bodyPr>
          <a:lstStyle>
            <a:lvl1pPr>
              <a:defRPr sz="1600"/>
            </a:lvl1pPr>
            <a:lvl2pPr>
              <a:defRPr sz="1600"/>
            </a:lvl2pPr>
            <a:lvl3pPr>
              <a:defRPr sz="16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6" y="1732377"/>
            <a:ext cx="4041775" cy="63976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372140"/>
            <a:ext cx="4041775" cy="3706052"/>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7" name="Slide Number Placeholder 5"/>
          <p:cNvSpPr>
            <a:spLocks noGrp="1"/>
          </p:cNvSpPr>
          <p:nvPr>
            <p:ph type="sldNum" sz="quarter" idx="10"/>
          </p:nvPr>
        </p:nvSpPr>
        <p:spPr/>
        <p:txBody>
          <a:bodyPr/>
          <a:lstStyle>
            <a:lvl1pPr>
              <a:defRPr/>
            </a:lvl1pPr>
          </a:lstStyle>
          <a:p>
            <a:pPr>
              <a:defRPr/>
            </a:pPr>
            <a:fld id="{8496E4B2-E562-42CA-BD53-DB8ECD14EB0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33661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48F48990-2DA1-4021-BAAD-531AEB54C6F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96234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68EBD9E0-C2A8-4FB1-A56B-5865C9E115D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55835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997296"/>
            <a:ext cx="5111751" cy="4128867"/>
          </a:xfrm>
        </p:spPr>
        <p:txBody>
          <a:bodyPr>
            <a:normAutofit/>
          </a:bodyPr>
          <a:lstStyle>
            <a:lvl1pPr>
              <a:defRPr sz="1800"/>
            </a:lvl1pPr>
            <a:lvl2pPr>
              <a:defRPr sz="18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4" name="Text Placeholder 3"/>
          <p:cNvSpPr>
            <a:spLocks noGrp="1"/>
          </p:cNvSpPr>
          <p:nvPr>
            <p:ph type="body" sz="half" idx="2"/>
          </p:nvPr>
        </p:nvSpPr>
        <p:spPr>
          <a:xfrm>
            <a:off x="457201" y="1997296"/>
            <a:ext cx="3008313" cy="4128866"/>
          </a:xfrm>
          <a:solidFill>
            <a:srgbClr val="FFFFFF"/>
          </a:solidFill>
          <a:ln>
            <a:solidFill>
              <a:srgbClr val="BFBFBF"/>
            </a:solidFill>
          </a:ln>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Title 5"/>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0"/>
          </p:nvPr>
        </p:nvSpPr>
        <p:spPr/>
        <p:txBody>
          <a:bodyPr/>
          <a:lstStyle>
            <a:lvl1pPr>
              <a:defRPr/>
            </a:lvl1pPr>
          </a:lstStyle>
          <a:p>
            <a:pPr>
              <a:defRPr/>
            </a:pPr>
            <a:fld id="{3720F433-93DC-4DDA-862E-3825054B655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07716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2391824"/>
            <a:ext cx="5486400" cy="272403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682603"/>
            <a:ext cx="5486400" cy="61356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itle 4"/>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0"/>
          </p:nvPr>
        </p:nvSpPr>
        <p:spPr/>
        <p:txBody>
          <a:bodyPr/>
          <a:lstStyle>
            <a:lvl1pPr>
              <a:defRPr/>
            </a:lvl1pPr>
          </a:lstStyle>
          <a:p>
            <a:pPr>
              <a:defRPr/>
            </a:pPr>
            <a:fld id="{B8A110FD-00A3-4A5E-9913-170D361BA02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9328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3" descr="Slide background with light blue circle-star pattern block behind title. Bottom left reads &quot;Veterans Health Administration.&quot;&#10;"/>
          <p:cNvPicPr>
            <a:picLocks noChangeAspect="1"/>
          </p:cNvPicPr>
          <p:nvPr userDrawn="1"/>
        </p:nvPicPr>
        <p:blipFill>
          <a:blip r:embed="rId12" cstate="screen"/>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274639"/>
            <a:ext cx="8229600" cy="12906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849439"/>
            <a:ext cx="8229600" cy="4276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p:cNvSpPr>
            <a:spLocks noGrp="1"/>
          </p:cNvSpPr>
          <p:nvPr>
            <p:ph type="sldNum" sz="quarter" idx="4"/>
          </p:nvPr>
        </p:nvSpPr>
        <p:spPr>
          <a:xfrm>
            <a:off x="8583614" y="6249989"/>
            <a:ext cx="490537" cy="365125"/>
          </a:xfrm>
          <a:prstGeom prst="rect">
            <a:avLst/>
          </a:prstGeom>
        </p:spPr>
        <p:txBody>
          <a:bodyPr vert="horz" lIns="91440" tIns="45720" rIns="91440" bIns="45720" rtlCol="0" anchor="ctr"/>
          <a:lstStyle>
            <a:lvl1pPr algn="r" fontAlgn="auto">
              <a:spcBef>
                <a:spcPts val="0"/>
              </a:spcBef>
              <a:spcAft>
                <a:spcPts val="0"/>
              </a:spcAft>
              <a:defRPr sz="1000">
                <a:solidFill>
                  <a:schemeClr val="tx1">
                    <a:tint val="75000"/>
                  </a:schemeClr>
                </a:solidFill>
                <a:latin typeface="Georgia"/>
                <a:cs typeface="Georgia"/>
              </a:defRPr>
            </a:lvl1pPr>
          </a:lstStyle>
          <a:p>
            <a:pPr defTabSz="457200">
              <a:defRPr/>
            </a:pPr>
            <a:fld id="{0BDFF7FA-0667-4C08-8C69-E170BE645510}" type="slidenum">
              <a:rPr lang="en-US">
                <a:solidFill>
                  <a:prstClr val="black">
                    <a:tint val="75000"/>
                  </a:prstClr>
                </a:solidFill>
              </a:rPr>
              <a:pPr defTabSz="457200">
                <a:defRPr/>
              </a:pPr>
              <a:t>‹#›</a:t>
            </a:fld>
            <a:endParaRPr lang="en-US">
              <a:solidFill>
                <a:prstClr val="black">
                  <a:tint val="75000"/>
                </a:prstClr>
              </a:solidFill>
            </a:endParaRPr>
          </a:p>
        </p:txBody>
      </p:sp>
      <p:sp>
        <p:nvSpPr>
          <p:cNvPr id="5" name="TextBox 4"/>
          <p:cNvSpPr txBox="1"/>
          <p:nvPr userDrawn="1"/>
        </p:nvSpPr>
        <p:spPr>
          <a:xfrm>
            <a:off x="457200" y="6284914"/>
            <a:ext cx="4311651" cy="276999"/>
          </a:xfrm>
          <a:prstGeom prst="rect">
            <a:avLst/>
          </a:prstGeom>
          <a:noFill/>
        </p:spPr>
        <p:txBody>
          <a:bodyPr>
            <a:spAutoFit/>
          </a:bodyPr>
          <a:lstStyle/>
          <a:p>
            <a:pPr defTabSz="457200" fontAlgn="auto">
              <a:spcBef>
                <a:spcPts val="0"/>
              </a:spcBef>
              <a:spcAft>
                <a:spcPts val="0"/>
              </a:spcAft>
              <a:defRPr/>
            </a:pPr>
            <a:r>
              <a:rPr lang="en-US" sz="1200" spc="100">
                <a:solidFill>
                  <a:prstClr val="white">
                    <a:lumMod val="65000"/>
                  </a:prstClr>
                </a:solidFill>
                <a:latin typeface="Calibri"/>
              </a:rPr>
              <a:t>VETERANS HEALTH ADMINISTRATION</a:t>
            </a:r>
          </a:p>
        </p:txBody>
      </p:sp>
    </p:spTree>
    <p:extLst>
      <p:ext uri="{BB962C8B-B14F-4D97-AF65-F5344CB8AC3E}">
        <p14:creationId xmlns:p14="http://schemas.microsoft.com/office/powerpoint/2010/main" val="2148493398"/>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Lst>
  <p:hf hdr="0" ftr="0" dt="0"/>
  <p:txStyles>
    <p:titleStyle>
      <a:lvl1pPr algn="l" defTabSz="457200" rtl="0" eaLnBrk="0" fontAlgn="base" hangingPunct="0">
        <a:spcBef>
          <a:spcPct val="0"/>
        </a:spcBef>
        <a:spcAft>
          <a:spcPct val="0"/>
        </a:spcAft>
        <a:defRPr sz="2400" kern="1200">
          <a:solidFill>
            <a:schemeClr val="bg1"/>
          </a:solidFill>
          <a:latin typeface="Georgia"/>
          <a:ea typeface="Georgia" pitchFamily="18" charset="0"/>
          <a:cs typeface="Georgia"/>
        </a:defRPr>
      </a:lvl1pPr>
      <a:lvl2pPr algn="l" defTabSz="457200" rtl="0" eaLnBrk="0" fontAlgn="base" hangingPunct="0">
        <a:spcBef>
          <a:spcPct val="0"/>
        </a:spcBef>
        <a:spcAft>
          <a:spcPct val="0"/>
        </a:spcAft>
        <a:defRPr sz="2400">
          <a:solidFill>
            <a:schemeClr val="bg1"/>
          </a:solidFill>
          <a:latin typeface="Georgia" pitchFamily="18" charset="0"/>
          <a:ea typeface="Georgia" pitchFamily="18" charset="0"/>
          <a:cs typeface="Georgia" pitchFamily="18" charset="0"/>
        </a:defRPr>
      </a:lvl2pPr>
      <a:lvl3pPr algn="l" defTabSz="457200" rtl="0" eaLnBrk="0" fontAlgn="base" hangingPunct="0">
        <a:spcBef>
          <a:spcPct val="0"/>
        </a:spcBef>
        <a:spcAft>
          <a:spcPct val="0"/>
        </a:spcAft>
        <a:defRPr sz="2400">
          <a:solidFill>
            <a:schemeClr val="bg1"/>
          </a:solidFill>
          <a:latin typeface="Georgia" pitchFamily="18" charset="0"/>
          <a:ea typeface="Georgia" pitchFamily="18" charset="0"/>
          <a:cs typeface="Georgia" pitchFamily="18" charset="0"/>
        </a:defRPr>
      </a:lvl3pPr>
      <a:lvl4pPr algn="l" defTabSz="457200" rtl="0" eaLnBrk="0" fontAlgn="base" hangingPunct="0">
        <a:spcBef>
          <a:spcPct val="0"/>
        </a:spcBef>
        <a:spcAft>
          <a:spcPct val="0"/>
        </a:spcAft>
        <a:defRPr sz="2400">
          <a:solidFill>
            <a:schemeClr val="bg1"/>
          </a:solidFill>
          <a:latin typeface="Georgia" pitchFamily="18" charset="0"/>
          <a:ea typeface="Georgia" pitchFamily="18" charset="0"/>
          <a:cs typeface="Georgia" pitchFamily="18" charset="0"/>
        </a:defRPr>
      </a:lvl4pPr>
      <a:lvl5pPr algn="l" defTabSz="457200" rtl="0" eaLnBrk="0" fontAlgn="base" hangingPunct="0">
        <a:spcBef>
          <a:spcPct val="0"/>
        </a:spcBef>
        <a:spcAft>
          <a:spcPct val="0"/>
        </a:spcAft>
        <a:defRPr sz="2400">
          <a:solidFill>
            <a:schemeClr val="bg1"/>
          </a:solidFill>
          <a:latin typeface="Georgia" pitchFamily="18" charset="0"/>
          <a:ea typeface="Georgia" pitchFamily="18" charset="0"/>
          <a:cs typeface="Georgia" pitchFamily="18" charset="0"/>
        </a:defRPr>
      </a:lvl5pPr>
      <a:lvl6pPr marL="4572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6pPr>
      <a:lvl7pPr marL="9144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7pPr>
      <a:lvl8pPr marL="13716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8pPr>
      <a:lvl9pPr marL="18288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9pPr>
    </p:titleStyle>
    <p:bodyStyle>
      <a:lvl1pPr marL="342900" indent="-342900" algn="l" defTabSz="457200" rtl="0" eaLnBrk="0" fontAlgn="base" hangingPunct="0">
        <a:spcBef>
          <a:spcPct val="20000"/>
        </a:spcBef>
        <a:spcAft>
          <a:spcPct val="0"/>
        </a:spcAft>
        <a:buFont typeface="Arial" charset="0"/>
        <a:buChar char="•"/>
        <a:defRPr kern="1200">
          <a:solidFill>
            <a:schemeClr val="tx1"/>
          </a:solidFill>
          <a:latin typeface="+mn-lt"/>
          <a:ea typeface="Georgia" pitchFamily="18" charset="0"/>
          <a:cs typeface="Georgia"/>
        </a:defRPr>
      </a:lvl1pPr>
      <a:lvl2pPr marL="742950" indent="-285750" algn="l" defTabSz="457200" rtl="0" eaLnBrk="0" fontAlgn="base" hangingPunct="0">
        <a:spcBef>
          <a:spcPct val="20000"/>
        </a:spcBef>
        <a:spcAft>
          <a:spcPct val="0"/>
        </a:spcAft>
        <a:buFont typeface="Arial" charset="0"/>
        <a:buChar char="–"/>
        <a:defRPr sz="1600" kern="1200">
          <a:solidFill>
            <a:schemeClr val="tx1"/>
          </a:solidFill>
          <a:latin typeface="+mn-lt"/>
          <a:ea typeface="Georgia" pitchFamily="18" charset="0"/>
          <a:cs typeface="Georgia"/>
        </a:defRPr>
      </a:lvl2pPr>
      <a:lvl3pPr marL="1143000" indent="-228600" algn="l" defTabSz="457200" rtl="0" eaLnBrk="0" fontAlgn="base" hangingPunct="0">
        <a:spcBef>
          <a:spcPct val="20000"/>
        </a:spcBef>
        <a:spcAft>
          <a:spcPct val="0"/>
        </a:spcAft>
        <a:buFont typeface="Arial" charset="0"/>
        <a:buChar char="•"/>
        <a:defRPr sz="1400" kern="1200">
          <a:solidFill>
            <a:schemeClr val="tx1"/>
          </a:solidFill>
          <a:latin typeface="+mn-lt"/>
          <a:ea typeface="Georgia" pitchFamily="18" charset="0"/>
          <a:cs typeface="Georgia"/>
        </a:defRPr>
      </a:lvl3pPr>
      <a:lvl4pPr marL="1600200" indent="-228600" algn="l" defTabSz="457200" rtl="0" eaLnBrk="0" fontAlgn="base" hangingPunct="0">
        <a:spcBef>
          <a:spcPct val="20000"/>
        </a:spcBef>
        <a:spcAft>
          <a:spcPct val="0"/>
        </a:spcAft>
        <a:buFont typeface="Arial" charset="0"/>
        <a:buChar char="–"/>
        <a:defRPr sz="1200" kern="1200">
          <a:solidFill>
            <a:schemeClr val="tx1"/>
          </a:solidFill>
          <a:latin typeface="+mn-lt"/>
          <a:ea typeface="Georgia" pitchFamily="18" charset="0"/>
          <a:cs typeface="Georgi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Georgia"/>
          <a:ea typeface="Georgia" pitchFamily="18" charset="0"/>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www.baypines.va.gov/" TargetMode="External"/><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http://www.facebook.com/VABayPines" TargetMode="External"/><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712789" y="3121086"/>
            <a:ext cx="7753351" cy="1631950"/>
          </a:xfrm>
        </p:spPr>
        <p:txBody>
          <a:bodyPr/>
          <a:lstStyle/>
          <a:p>
            <a:pPr algn="ctr" eaLnBrk="1" hangingPunct="1">
              <a:spcBef>
                <a:spcPct val="0"/>
              </a:spcBef>
            </a:pPr>
            <a:r>
              <a:rPr lang="en-US" sz="2800">
                <a:effectLst>
                  <a:outerShdw blurRad="38100" dist="38100" dir="2700000" algn="tl">
                    <a:srgbClr val="000000">
                      <a:alpha val="43137"/>
                    </a:srgbClr>
                  </a:outerShdw>
                </a:effectLst>
                <a:latin typeface="Myriad Pro" pitchFamily="34" charset="0"/>
                <a:cs typeface="Georgia" pitchFamily="18" charset="0"/>
              </a:rPr>
              <a:t>CCICM: HUD-VASH and Homeless Education Session </a:t>
            </a:r>
          </a:p>
          <a:p>
            <a:pPr algn="ctr" eaLnBrk="1" hangingPunct="1">
              <a:spcBef>
                <a:spcPct val="0"/>
              </a:spcBef>
            </a:pPr>
            <a:endParaRPr lang="en-US" sz="2800" dirty="0">
              <a:effectLst>
                <a:outerShdw blurRad="38100" dist="38100" dir="2700000" algn="tl">
                  <a:srgbClr val="000000">
                    <a:alpha val="43137"/>
                  </a:srgbClr>
                </a:outerShdw>
              </a:effectLst>
              <a:latin typeface="Myriad Pro" pitchFamily="34" charset="0"/>
              <a:cs typeface="Georgia" pitchFamily="18" charset="0"/>
            </a:endParaRPr>
          </a:p>
          <a:p>
            <a:pPr algn="ctr" eaLnBrk="1" hangingPunct="1">
              <a:spcBef>
                <a:spcPct val="0"/>
              </a:spcBef>
            </a:pPr>
            <a:endParaRPr lang="en-US" sz="2800" b="1" dirty="0">
              <a:cs typeface="Georgia" pitchFamily="18" charset="0"/>
            </a:endParaRPr>
          </a:p>
          <a:p>
            <a:pPr algn="ctr" eaLnBrk="1" hangingPunct="1">
              <a:spcBef>
                <a:spcPct val="0"/>
              </a:spcBef>
            </a:pPr>
            <a:endParaRPr lang="en-US" dirty="0">
              <a:solidFill>
                <a:schemeClr val="bg1"/>
              </a:solidFill>
              <a:cs typeface="Georgia" pitchFamily="18" charset="0"/>
            </a:endParaRPr>
          </a:p>
          <a:p>
            <a:pPr algn="ctr" eaLnBrk="1" hangingPunct="1">
              <a:spcBef>
                <a:spcPct val="0"/>
              </a:spcBef>
            </a:pPr>
            <a:endParaRPr lang="en-US" dirty="0">
              <a:solidFill>
                <a:schemeClr val="bg1"/>
              </a:solidFill>
              <a:cs typeface="Georgia" pitchFamily="18" charset="0"/>
            </a:endParaRPr>
          </a:p>
          <a:p>
            <a:pPr algn="ctr" eaLnBrk="1" hangingPunct="1">
              <a:spcBef>
                <a:spcPct val="0"/>
              </a:spcBef>
            </a:pPr>
            <a:endParaRPr lang="en-US" dirty="0">
              <a:solidFill>
                <a:schemeClr val="bg1"/>
              </a:solidFill>
              <a:cs typeface="Georgia" pitchFamily="18" charset="0"/>
            </a:endParaRPr>
          </a:p>
          <a:p>
            <a:pPr algn="ctr" eaLnBrk="1" hangingPunct="1">
              <a:spcBef>
                <a:spcPct val="0"/>
              </a:spcBef>
            </a:pPr>
            <a:r>
              <a:rPr lang="en-US" dirty="0">
                <a:solidFill>
                  <a:schemeClr val="bg1"/>
                </a:solidFill>
                <a:latin typeface="Myriad Pro" pitchFamily="34" charset="0"/>
                <a:cs typeface="Georgia" pitchFamily="18" charset="0"/>
              </a:rPr>
              <a:t>10000 Bay Pines Blvd, Bay Pines, FL 33744</a:t>
            </a:r>
          </a:p>
          <a:p>
            <a:pPr algn="ctr" eaLnBrk="1" hangingPunct="1">
              <a:spcBef>
                <a:spcPct val="0"/>
              </a:spcBef>
            </a:pPr>
            <a:r>
              <a:rPr lang="en-US" dirty="0">
                <a:solidFill>
                  <a:schemeClr val="bg1"/>
                </a:solidFill>
                <a:latin typeface="Myriad Pro" pitchFamily="34" charset="0"/>
                <a:cs typeface="Georgia" pitchFamily="18" charset="0"/>
                <a:hlinkClick r:id="rId3"/>
              </a:rPr>
              <a:t>www.baypines.va.gov</a:t>
            </a:r>
            <a:r>
              <a:rPr lang="en-US" dirty="0">
                <a:solidFill>
                  <a:schemeClr val="bg1"/>
                </a:solidFill>
                <a:latin typeface="Myriad Pro" pitchFamily="34" charset="0"/>
                <a:cs typeface="Georgia" pitchFamily="18" charset="0"/>
              </a:rPr>
              <a:t>     </a:t>
            </a:r>
            <a:r>
              <a:rPr lang="en-US" dirty="0">
                <a:solidFill>
                  <a:schemeClr val="bg1"/>
                </a:solidFill>
                <a:latin typeface="Myriad Pro" pitchFamily="34" charset="0"/>
                <a:cs typeface="Georgia" pitchFamily="18" charset="0"/>
                <a:hlinkClick r:id="rId4"/>
              </a:rPr>
              <a:t>www.facebook.com/VABayPines</a:t>
            </a:r>
            <a:r>
              <a:rPr lang="en-US" dirty="0">
                <a:solidFill>
                  <a:schemeClr val="bg1"/>
                </a:solidFill>
                <a:latin typeface="Myriad Pro" pitchFamily="34" charset="0"/>
                <a:cs typeface="Georgia" pitchFamily="18" charset="0"/>
              </a:rPr>
              <a:t> </a:t>
            </a:r>
          </a:p>
          <a:p>
            <a:pPr algn="ctr" eaLnBrk="1" hangingPunct="1">
              <a:spcBef>
                <a:spcPct val="0"/>
              </a:spcBef>
            </a:pPr>
            <a:r>
              <a:rPr lang="en-US" dirty="0">
                <a:solidFill>
                  <a:schemeClr val="bg1"/>
                </a:solidFill>
                <a:latin typeface="Myriad Pro" pitchFamily="34" charset="0"/>
                <a:cs typeface="Georgia" pitchFamily="18" charset="0"/>
              </a:rPr>
              <a:t>727.398.6661     1.888.820.0230</a:t>
            </a:r>
          </a:p>
        </p:txBody>
      </p:sp>
      <p:sp>
        <p:nvSpPr>
          <p:cNvPr id="2" name="TextBox 1"/>
          <p:cNvSpPr txBox="1"/>
          <p:nvPr/>
        </p:nvSpPr>
        <p:spPr>
          <a:xfrm>
            <a:off x="232230" y="455478"/>
            <a:ext cx="4308820" cy="276999"/>
          </a:xfrm>
          <a:prstGeom prst="rect">
            <a:avLst/>
          </a:prstGeom>
          <a:noFill/>
        </p:spPr>
        <p:txBody>
          <a:bodyPr wrap="square" rtlCol="0">
            <a:spAutoFit/>
          </a:bodyPr>
          <a:lstStyle/>
          <a:p>
            <a:pPr algn="ctr"/>
            <a:r>
              <a:rPr lang="en-US" sz="1200" b="1">
                <a:solidFill>
                  <a:schemeClr val="bg1"/>
                </a:solidFill>
                <a:latin typeface="+mj-lt"/>
              </a:rPr>
              <a:t>PERSONALIZED, PROACTIVE, PATIENT-DRIVEN CARE</a:t>
            </a:r>
          </a:p>
        </p:txBody>
      </p:sp>
      <p:pic>
        <p:nvPicPr>
          <p:cNvPr id="2050" name="Picture 2" descr="C:\Users\vhav08dangej\Desktop\For Booz\BZ2_0301.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45049" y="1216025"/>
            <a:ext cx="1543049" cy="1028699"/>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vhav08dangej\Desktop\For Booz\BZ2_2734.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2100265" y="1216025"/>
            <a:ext cx="1543049" cy="102869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vhav08dangej\Desktop\For Booz\BZ2_1035.jpg"/>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3769523" y="1216024"/>
            <a:ext cx="1543051"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vhav08dangej\Desktop\For Booz\BZ2_1443.jpg"/>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5443537" y="1216024"/>
            <a:ext cx="1543051" cy="10287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vhav08dangej\Desktop\For Booz\BZ2_1453.jpg"/>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7112131" y="1216023"/>
            <a:ext cx="1543051" cy="10287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4541049" y="455478"/>
            <a:ext cx="4367283" cy="276999"/>
          </a:xfrm>
          <a:prstGeom prst="rect">
            <a:avLst/>
          </a:prstGeom>
          <a:noFill/>
        </p:spPr>
        <p:txBody>
          <a:bodyPr wrap="square" rtlCol="0">
            <a:spAutoFit/>
          </a:bodyPr>
          <a:lstStyle/>
          <a:p>
            <a:pPr algn="ctr"/>
            <a:r>
              <a:rPr lang="en-US" sz="1200" b="1">
                <a:solidFill>
                  <a:schemeClr val="bg1"/>
                </a:solidFill>
                <a:latin typeface="+mj-lt"/>
              </a:rPr>
              <a:t>HONORING SERVICE. EMPOWERING HEALTH.</a:t>
            </a:r>
          </a:p>
        </p:txBody>
      </p:sp>
    </p:spTree>
    <p:extLst>
      <p:ext uri="{BB962C8B-B14F-4D97-AF65-F5344CB8AC3E}">
        <p14:creationId xmlns:p14="http://schemas.microsoft.com/office/powerpoint/2010/main" val="1091229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lstStyle/>
          <a:p>
            <a:pPr algn="ctr"/>
            <a:r>
              <a:rPr lang="en-US" sz="3200"/>
              <a:t>Grant and Per Diem Programs</a:t>
            </a:r>
          </a:p>
        </p:txBody>
      </p:sp>
      <p:sp>
        <p:nvSpPr>
          <p:cNvPr id="5" name="Content Placeholder 4">
            <a:extLst>
              <a:ext uri="{FF2B5EF4-FFF2-40B4-BE49-F238E27FC236}">
                <a16:creationId xmlns:a16="http://schemas.microsoft.com/office/drawing/2014/main" id="{E2B26E8C-3691-9F09-47D5-1AEE70C95B53}"/>
              </a:ext>
            </a:extLst>
          </p:cNvPr>
          <p:cNvSpPr>
            <a:spLocks noGrp="1"/>
          </p:cNvSpPr>
          <p:nvPr>
            <p:ph sz="half" idx="1"/>
          </p:nvPr>
        </p:nvSpPr>
        <p:spPr>
          <a:xfrm>
            <a:off x="267751" y="1923323"/>
            <a:ext cx="4038600" cy="4202841"/>
          </a:xfrm>
        </p:spPr>
        <p:txBody>
          <a:bodyPr>
            <a:normAutofit fontScale="92500" lnSpcReduction="20000"/>
          </a:bodyPr>
          <a:lstStyle/>
          <a:p>
            <a:r>
              <a:rPr lang="en-US" sz="1800" b="1">
                <a:cs typeface="Calibri"/>
              </a:rPr>
              <a:t>St. Vincent de Paul/Center of Hope</a:t>
            </a:r>
            <a:r>
              <a:rPr lang="en-US" sz="1800">
                <a:cs typeface="Calibri"/>
              </a:rPr>
              <a:t> </a:t>
            </a:r>
            <a:endParaRPr lang="en-US" sz="2000">
              <a:cs typeface="Calibri"/>
            </a:endParaRPr>
          </a:p>
          <a:p>
            <a:pPr lvl="1">
              <a:buChar char="•"/>
            </a:pPr>
            <a:r>
              <a:rPr lang="en-US" sz="2000">
                <a:cs typeface="Calibri"/>
              </a:rPr>
              <a:t>Location: St. Petersburg </a:t>
            </a:r>
          </a:p>
          <a:p>
            <a:pPr lvl="1">
              <a:buChar char="•"/>
            </a:pPr>
            <a:r>
              <a:rPr lang="en-US" sz="2000">
                <a:cs typeface="Calibri"/>
              </a:rPr>
              <a:t>55 Bed Program</a:t>
            </a:r>
          </a:p>
          <a:p>
            <a:pPr lvl="1">
              <a:buChar char="•"/>
            </a:pPr>
            <a:r>
              <a:rPr lang="en-US" sz="2000">
                <a:cs typeface="Calibri"/>
              </a:rPr>
              <a:t>VA Liaison: Sarah Fischer</a:t>
            </a:r>
            <a:endParaRPr lang="en-US" sz="2000"/>
          </a:p>
          <a:p>
            <a:r>
              <a:rPr lang="en-US" sz="1800" b="1">
                <a:cs typeface="Calibri"/>
              </a:rPr>
              <a:t>Homeless Empowerment Project</a:t>
            </a:r>
            <a:endParaRPr lang="en-US" sz="2000">
              <a:cs typeface="Calibri"/>
            </a:endParaRPr>
          </a:p>
          <a:p>
            <a:pPr lvl="1">
              <a:buChar char="•"/>
            </a:pPr>
            <a:r>
              <a:rPr lang="en-US" sz="2000">
                <a:cs typeface="Calibri"/>
              </a:rPr>
              <a:t>Location: Clearwater </a:t>
            </a:r>
          </a:p>
          <a:p>
            <a:pPr lvl="1">
              <a:buChar char="•"/>
            </a:pPr>
            <a:r>
              <a:rPr lang="en-US" sz="2000">
                <a:cs typeface="Calibri"/>
              </a:rPr>
              <a:t>40 Bed Program </a:t>
            </a:r>
          </a:p>
          <a:p>
            <a:pPr lvl="1">
              <a:buChar char="•"/>
            </a:pPr>
            <a:r>
              <a:rPr lang="en-US" sz="2000">
                <a:cs typeface="Calibri"/>
              </a:rPr>
              <a:t>VA Liaison: Gilbert English</a:t>
            </a:r>
            <a:endParaRPr lang="en-US" sz="2000"/>
          </a:p>
          <a:p>
            <a:r>
              <a:rPr lang="en-US" sz="1800" b="1">
                <a:cs typeface="Calibri"/>
              </a:rPr>
              <a:t>Boley Center</a:t>
            </a:r>
            <a:endParaRPr lang="en-US" sz="2000">
              <a:cs typeface="Calibri"/>
            </a:endParaRPr>
          </a:p>
          <a:p>
            <a:pPr lvl="1">
              <a:buChar char="•"/>
            </a:pPr>
            <a:r>
              <a:rPr lang="en-US" sz="2000">
                <a:cs typeface="Calibri"/>
              </a:rPr>
              <a:t>Location: Clearwater</a:t>
            </a:r>
          </a:p>
          <a:p>
            <a:pPr lvl="1">
              <a:buChar char="•"/>
            </a:pPr>
            <a:r>
              <a:rPr lang="en-US" sz="2000">
                <a:cs typeface="Calibri"/>
              </a:rPr>
              <a:t>13 Bed Program</a:t>
            </a:r>
          </a:p>
          <a:p>
            <a:pPr lvl="1">
              <a:buChar char="•"/>
            </a:pPr>
            <a:r>
              <a:rPr lang="en-US" sz="2000">
                <a:cs typeface="Calibri"/>
              </a:rPr>
              <a:t>VA Liaison: Gilbert English</a:t>
            </a:r>
            <a:endParaRPr lang="en-US" sz="2000"/>
          </a:p>
          <a:p>
            <a:endParaRPr lang="en-US"/>
          </a:p>
        </p:txBody>
      </p:sp>
      <p:sp>
        <p:nvSpPr>
          <p:cNvPr id="6" name="Content Placeholder 5">
            <a:extLst>
              <a:ext uri="{FF2B5EF4-FFF2-40B4-BE49-F238E27FC236}">
                <a16:creationId xmlns:a16="http://schemas.microsoft.com/office/drawing/2014/main" id="{07EEAB9A-1F82-0AC0-0EFE-844DBD3910D9}"/>
              </a:ext>
            </a:extLst>
          </p:cNvPr>
          <p:cNvSpPr>
            <a:spLocks noGrp="1"/>
          </p:cNvSpPr>
          <p:nvPr>
            <p:ph sz="half" idx="2"/>
          </p:nvPr>
        </p:nvSpPr>
        <p:spPr>
          <a:xfrm>
            <a:off x="4572420" y="1923323"/>
            <a:ext cx="4114379" cy="4493327"/>
          </a:xfrm>
        </p:spPr>
        <p:txBody>
          <a:bodyPr>
            <a:normAutofit fontScale="92500" lnSpcReduction="20000"/>
          </a:bodyPr>
          <a:lstStyle/>
          <a:p>
            <a:r>
              <a:rPr lang="en-US" sz="1800" b="1">
                <a:cs typeface="Calibri"/>
              </a:rPr>
              <a:t>PERC Pinellas</a:t>
            </a:r>
            <a:r>
              <a:rPr lang="en-US" sz="1800">
                <a:ea typeface="+mn-lt"/>
                <a:cs typeface="+mn-lt"/>
              </a:rPr>
              <a:t> </a:t>
            </a:r>
            <a:r>
              <a:rPr lang="en-US" sz="1800" b="1">
                <a:cs typeface="Calibri"/>
              </a:rPr>
              <a:t>Ex-Offender Re-entry Coalition</a:t>
            </a:r>
            <a:endParaRPr lang="en-US" sz="1800"/>
          </a:p>
          <a:p>
            <a:pPr lvl="2"/>
            <a:r>
              <a:rPr lang="en-US" sz="2000">
                <a:cs typeface="Calibri"/>
              </a:rPr>
              <a:t>Location: Clearwater </a:t>
            </a:r>
          </a:p>
          <a:p>
            <a:pPr lvl="2"/>
            <a:r>
              <a:rPr lang="en-US" sz="2000">
                <a:cs typeface="Calibri"/>
              </a:rPr>
              <a:t>25 Bed Program</a:t>
            </a:r>
          </a:p>
          <a:p>
            <a:pPr lvl="2"/>
            <a:r>
              <a:rPr lang="en-US" sz="2000">
                <a:cs typeface="Calibri"/>
              </a:rPr>
              <a:t>VA Liaison: Gilbert English</a:t>
            </a:r>
          </a:p>
          <a:p>
            <a:r>
              <a:rPr lang="en-US" sz="1800" b="1">
                <a:cs typeface="Calibri"/>
              </a:rPr>
              <a:t>Volunteers of America Florida Bradenton</a:t>
            </a:r>
          </a:p>
          <a:p>
            <a:pPr lvl="2"/>
            <a:r>
              <a:rPr lang="en-US" sz="2000">
                <a:cs typeface="Calibri"/>
              </a:rPr>
              <a:t>Location: Bradenton</a:t>
            </a:r>
          </a:p>
          <a:p>
            <a:pPr lvl="2"/>
            <a:r>
              <a:rPr lang="en-US" sz="2000">
                <a:cs typeface="Calibri"/>
              </a:rPr>
              <a:t>20 Bed Program</a:t>
            </a:r>
          </a:p>
          <a:p>
            <a:pPr lvl="2"/>
            <a:r>
              <a:rPr lang="en-US" sz="2000">
                <a:cs typeface="Calibri"/>
              </a:rPr>
              <a:t>VA Liaison: Sarah Fischer</a:t>
            </a:r>
            <a:endParaRPr lang="en-US" sz="2000"/>
          </a:p>
          <a:p>
            <a:r>
              <a:rPr lang="en-US" sz="1800" b="1">
                <a:ea typeface="+mn-lt"/>
                <a:cs typeface="+mn-lt"/>
              </a:rPr>
              <a:t>Volunteers of America Florida Punta Gorda </a:t>
            </a:r>
            <a:endParaRPr lang="en-US" sz="1800"/>
          </a:p>
          <a:p>
            <a:pPr lvl="2"/>
            <a:r>
              <a:rPr lang="en-US" sz="2200">
                <a:cs typeface="Calibri"/>
              </a:rPr>
              <a:t>Location: Clearwater </a:t>
            </a:r>
            <a:endParaRPr lang="en-US" sz="2200"/>
          </a:p>
          <a:p>
            <a:pPr lvl="2"/>
            <a:r>
              <a:rPr lang="en-US" sz="2200">
                <a:cs typeface="Calibri"/>
              </a:rPr>
              <a:t>24 Bed Program </a:t>
            </a:r>
            <a:endParaRPr lang="en-US" sz="2200"/>
          </a:p>
          <a:p>
            <a:pPr lvl="2"/>
            <a:r>
              <a:rPr lang="en-US" sz="2200">
                <a:cs typeface="Calibri"/>
              </a:rPr>
              <a:t>VA Liaison: Jeff Wood</a:t>
            </a:r>
            <a:endParaRPr lang="en-US" sz="1900">
              <a:cs typeface="Calibri"/>
            </a:endParaRPr>
          </a:p>
          <a:p>
            <a:pPr marL="457200" lvl="1" indent="0">
              <a:buNone/>
            </a:pPr>
            <a:endParaRPr lang="en-US" sz="1900" b="1">
              <a:cs typeface="Calibri"/>
            </a:endParaRPr>
          </a:p>
          <a:p>
            <a:pPr lvl="2"/>
            <a:endParaRPr lang="en-US" sz="2200">
              <a:cs typeface="Calibri"/>
            </a:endParaRPr>
          </a:p>
          <a:p>
            <a:endParaRPr lang="en-US"/>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3AD15-8353-74AC-7531-8EA0AC69C55D}"/>
              </a:ext>
            </a:extLst>
          </p:cNvPr>
          <p:cNvSpPr>
            <a:spLocks noGrp="1"/>
          </p:cNvSpPr>
          <p:nvPr>
            <p:ph type="title"/>
          </p:nvPr>
        </p:nvSpPr>
        <p:spPr>
          <a:xfrm>
            <a:off x="5647426" y="3308262"/>
            <a:ext cx="8229600" cy="1290637"/>
          </a:xfrm>
        </p:spPr>
        <p:txBody>
          <a:bodyPr/>
          <a:lstStyle/>
          <a:p>
            <a:r>
              <a:rPr lang="en-US"/>
              <a:t>HUD VASH Programming </a:t>
            </a:r>
          </a:p>
        </p:txBody>
      </p:sp>
      <p:sp>
        <p:nvSpPr>
          <p:cNvPr id="3" name="Content Placeholder 2">
            <a:extLst>
              <a:ext uri="{FF2B5EF4-FFF2-40B4-BE49-F238E27FC236}">
                <a16:creationId xmlns:a16="http://schemas.microsoft.com/office/drawing/2014/main" id="{991B401B-6306-7488-99ED-63739C3C5742}"/>
              </a:ext>
            </a:extLst>
          </p:cNvPr>
          <p:cNvSpPr>
            <a:spLocks noGrp="1"/>
          </p:cNvSpPr>
          <p:nvPr>
            <p:ph idx="1"/>
          </p:nvPr>
        </p:nvSpPr>
        <p:spPr>
          <a:xfrm>
            <a:off x="457200" y="1864213"/>
            <a:ext cx="8229600" cy="4190513"/>
          </a:xfrm>
        </p:spPr>
        <p:txBody>
          <a:bodyPr/>
          <a:lstStyle/>
          <a:p>
            <a:pPr algn="ctr">
              <a:buNone/>
            </a:pPr>
            <a:endParaRPr lang="en-US" sz="2400">
              <a:solidFill>
                <a:srgbClr val="001D35"/>
              </a:solidFill>
              <a:latin typeface="Arial"/>
              <a:ea typeface="Calibri"/>
              <a:cs typeface="Arial"/>
            </a:endParaRPr>
          </a:p>
          <a:p>
            <a:pPr algn="ctr">
              <a:buNone/>
            </a:pPr>
            <a:endParaRPr lang="en-US" sz="2400">
              <a:solidFill>
                <a:srgbClr val="001D35"/>
              </a:solidFill>
              <a:latin typeface="Arial"/>
              <a:cs typeface="Arial"/>
            </a:endParaRPr>
          </a:p>
          <a:p>
            <a:pPr algn="ctr">
              <a:buNone/>
            </a:pPr>
            <a:endParaRPr lang="en-US" sz="2400">
              <a:solidFill>
                <a:srgbClr val="001D35"/>
              </a:solidFill>
              <a:latin typeface="Arial"/>
              <a:cs typeface="Arial"/>
            </a:endParaRPr>
          </a:p>
          <a:p>
            <a:pPr algn="ctr">
              <a:buNone/>
            </a:pPr>
            <a:r>
              <a:rPr lang="en-US" sz="2400">
                <a:solidFill>
                  <a:srgbClr val="001D35"/>
                </a:solidFill>
                <a:latin typeface="Arial"/>
                <a:cs typeface="Arial"/>
              </a:rPr>
              <a:t>U.S. Department of Housing and Urban Development-Veterans Affairs Supportive Housing</a:t>
            </a:r>
            <a:endParaRPr lang="en-US" sz="3200" b="1">
              <a:ea typeface="Calibri"/>
              <a:cs typeface="Calibri"/>
            </a:endParaRPr>
          </a:p>
          <a:p>
            <a:pPr algn="ctr">
              <a:buNone/>
            </a:pPr>
            <a:endParaRPr lang="en-US" sz="2400">
              <a:solidFill>
                <a:srgbClr val="001D35"/>
              </a:solidFill>
              <a:latin typeface="Arial"/>
              <a:ea typeface="Roboto"/>
              <a:cs typeface="Arial"/>
            </a:endParaRPr>
          </a:p>
          <a:p>
            <a:pPr algn="ctr">
              <a:buNone/>
            </a:pPr>
            <a:endParaRPr lang="en-US" sz="2400">
              <a:solidFill>
                <a:srgbClr val="001D35"/>
              </a:solidFill>
              <a:latin typeface="Arial"/>
              <a:ea typeface="Roboto"/>
              <a:cs typeface="Arial"/>
            </a:endParaRPr>
          </a:p>
          <a:p>
            <a:pPr>
              <a:buNone/>
            </a:pPr>
            <a:endParaRPr lang="en-US" sz="2400">
              <a:solidFill>
                <a:srgbClr val="001D35"/>
              </a:solidFill>
              <a:latin typeface="Arial"/>
              <a:ea typeface="Roboto"/>
              <a:cs typeface="Arial"/>
            </a:endParaRPr>
          </a:p>
          <a:p>
            <a:pPr>
              <a:buNone/>
            </a:pPr>
            <a:endParaRPr lang="en-US" sz="2400">
              <a:solidFill>
                <a:srgbClr val="001D35"/>
              </a:solidFill>
              <a:latin typeface="Roboto"/>
              <a:ea typeface="Roboto"/>
              <a:cs typeface="Roboto"/>
            </a:endParaRPr>
          </a:p>
        </p:txBody>
      </p:sp>
      <p:sp>
        <p:nvSpPr>
          <p:cNvPr id="4" name="Slide Number Placeholder 3">
            <a:extLst>
              <a:ext uri="{FF2B5EF4-FFF2-40B4-BE49-F238E27FC236}">
                <a16:creationId xmlns:a16="http://schemas.microsoft.com/office/drawing/2014/main" id="{EAEEE7B2-DFCA-7888-2075-7E8BCD110AB4}"/>
              </a:ext>
            </a:extLst>
          </p:cNvPr>
          <p:cNvSpPr>
            <a:spLocks noGrp="1"/>
          </p:cNvSpPr>
          <p:nvPr>
            <p:ph type="sldNum" sz="quarter" idx="10"/>
          </p:nvPr>
        </p:nvSpPr>
        <p:spPr/>
        <p:txBody>
          <a:bodyPr/>
          <a:lstStyle/>
          <a:p>
            <a:pPr>
              <a:defRPr/>
            </a:pPr>
            <a:fld id="{DB338DC1-F455-46A6-92E3-63227B75A50D}" type="slidenum">
              <a:rPr lang="en-US" smtClean="0">
                <a:solidFill>
                  <a:prstClr val="black">
                    <a:tint val="75000"/>
                  </a:prstClr>
                </a:solidFill>
              </a:rPr>
              <a:pPr>
                <a:defRPr/>
              </a:pPr>
              <a:t>11</a:t>
            </a:fld>
            <a:endParaRPr lang="en-US">
              <a:solidFill>
                <a:prstClr val="black">
                  <a:tint val="75000"/>
                </a:prstClr>
              </a:solidFill>
            </a:endParaRPr>
          </a:p>
        </p:txBody>
      </p:sp>
      <p:sp>
        <p:nvSpPr>
          <p:cNvPr id="5" name="TextBox 4">
            <a:extLst>
              <a:ext uri="{FF2B5EF4-FFF2-40B4-BE49-F238E27FC236}">
                <a16:creationId xmlns:a16="http://schemas.microsoft.com/office/drawing/2014/main" id="{858F2215-73F1-30B2-D954-A35159FEF3C2}"/>
              </a:ext>
            </a:extLst>
          </p:cNvPr>
          <p:cNvSpPr txBox="1"/>
          <p:nvPr/>
        </p:nvSpPr>
        <p:spPr>
          <a:xfrm>
            <a:off x="1857374" y="500062"/>
            <a:ext cx="5762625"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a:solidFill>
                  <a:schemeClr val="bg1"/>
                </a:solidFill>
                <a:latin typeface="Verdana"/>
                <a:ea typeface="Verdana"/>
              </a:rPr>
              <a:t>HUD-VASH</a:t>
            </a:r>
            <a:endParaRPr lang="en-US" sz="3200">
              <a:solidFill>
                <a:schemeClr val="bg1"/>
              </a:solidFill>
              <a:ea typeface="Verdana" pitchFamily="34" charset="0"/>
            </a:endParaRPr>
          </a:p>
        </p:txBody>
      </p:sp>
    </p:spTree>
    <p:extLst>
      <p:ext uri="{BB962C8B-B14F-4D97-AF65-F5344CB8AC3E}">
        <p14:creationId xmlns:p14="http://schemas.microsoft.com/office/powerpoint/2010/main" val="3062885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9AACD-E700-0F78-C317-61626EA1EBB1}"/>
              </a:ext>
            </a:extLst>
          </p:cNvPr>
          <p:cNvSpPr>
            <a:spLocks noGrp="1"/>
          </p:cNvSpPr>
          <p:nvPr>
            <p:ph type="title"/>
          </p:nvPr>
        </p:nvSpPr>
        <p:spPr/>
        <p:txBody>
          <a:bodyPr/>
          <a:lstStyle/>
          <a:p>
            <a:pPr algn="ctr"/>
            <a:r>
              <a:rPr lang="en-US" sz="3200"/>
              <a:t>HUD-VASH</a:t>
            </a:r>
          </a:p>
        </p:txBody>
      </p:sp>
      <p:sp>
        <p:nvSpPr>
          <p:cNvPr id="3" name="Content Placeholder 2">
            <a:extLst>
              <a:ext uri="{FF2B5EF4-FFF2-40B4-BE49-F238E27FC236}">
                <a16:creationId xmlns:a16="http://schemas.microsoft.com/office/drawing/2014/main" id="{1F6F85B6-8EF7-9D47-AD34-1F33AE8694DF}"/>
              </a:ext>
            </a:extLst>
          </p:cNvPr>
          <p:cNvSpPr>
            <a:spLocks noGrp="1"/>
          </p:cNvSpPr>
          <p:nvPr>
            <p:ph idx="1"/>
          </p:nvPr>
        </p:nvSpPr>
        <p:spPr/>
        <p:txBody>
          <a:bodyPr/>
          <a:lstStyle/>
          <a:p>
            <a:r>
              <a:rPr lang="en-US" sz="2400">
                <a:latin typeface="Arial"/>
                <a:ea typeface="+mn-lt"/>
                <a:cs typeface="+mn-lt"/>
              </a:rPr>
              <a:t>The program prioritizes admission for the most chronically homeless and vulnerable Veterans</a:t>
            </a:r>
            <a:endParaRPr lang="en-US" sz="2400">
              <a:latin typeface="Arial"/>
            </a:endParaRPr>
          </a:p>
          <a:p>
            <a:pPr>
              <a:buNone/>
            </a:pPr>
            <a:r>
              <a:rPr lang="en-US" sz="2400">
                <a:latin typeface="Arial"/>
                <a:ea typeface="+mn-lt"/>
                <a:cs typeface="+mn-lt"/>
              </a:rPr>
              <a:t>•   A collaborative partnership between the US Department of Housing and Urban Development and the US Department of Veterans Affairs</a:t>
            </a:r>
            <a:endParaRPr lang="en-US" sz="2400">
              <a:latin typeface="Arial"/>
            </a:endParaRPr>
          </a:p>
          <a:p>
            <a:pPr>
              <a:buNone/>
            </a:pPr>
            <a:r>
              <a:rPr lang="en-US" sz="2400">
                <a:latin typeface="Arial"/>
                <a:ea typeface="+mn-lt"/>
                <a:cs typeface="+mn-lt"/>
              </a:rPr>
              <a:t>•   Combines subsidized housing with VA intensive community-based case management, mental health, peer support services and other supportive services</a:t>
            </a:r>
            <a:endParaRPr lang="en-US" sz="2400">
              <a:latin typeface="Arial"/>
            </a:endParaRPr>
          </a:p>
          <a:p>
            <a:pPr marL="0" indent="0">
              <a:buNone/>
            </a:pPr>
            <a:endParaRPr lang="en-US">
              <a:latin typeface="Arial"/>
            </a:endParaRPr>
          </a:p>
        </p:txBody>
      </p:sp>
      <p:sp>
        <p:nvSpPr>
          <p:cNvPr id="4" name="Slide Number Placeholder 3">
            <a:extLst>
              <a:ext uri="{FF2B5EF4-FFF2-40B4-BE49-F238E27FC236}">
                <a16:creationId xmlns:a16="http://schemas.microsoft.com/office/drawing/2014/main" id="{E82A9737-5FFF-C041-51F5-7831D733E69D}"/>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12</a:t>
            </a:fld>
            <a:endParaRPr lang="en-US">
              <a:solidFill>
                <a:prstClr val="black">
                  <a:tint val="75000"/>
                </a:prstClr>
              </a:solidFill>
            </a:endParaRPr>
          </a:p>
        </p:txBody>
      </p:sp>
    </p:spTree>
    <p:extLst>
      <p:ext uri="{BB962C8B-B14F-4D97-AF65-F5344CB8AC3E}">
        <p14:creationId xmlns:p14="http://schemas.microsoft.com/office/powerpoint/2010/main" val="1048145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4F02F-2ECB-5D7C-EF32-0736E233A96D}"/>
              </a:ext>
            </a:extLst>
          </p:cNvPr>
          <p:cNvSpPr>
            <a:spLocks noGrp="1"/>
          </p:cNvSpPr>
          <p:nvPr>
            <p:ph type="title"/>
          </p:nvPr>
        </p:nvSpPr>
        <p:spPr/>
        <p:txBody>
          <a:bodyPr/>
          <a:lstStyle/>
          <a:p>
            <a:pPr algn="ctr"/>
            <a:r>
              <a:rPr lang="en-US" sz="3200"/>
              <a:t>Housing First Approach</a:t>
            </a:r>
          </a:p>
        </p:txBody>
      </p:sp>
      <p:sp>
        <p:nvSpPr>
          <p:cNvPr id="3" name="Content Placeholder 2">
            <a:extLst>
              <a:ext uri="{FF2B5EF4-FFF2-40B4-BE49-F238E27FC236}">
                <a16:creationId xmlns:a16="http://schemas.microsoft.com/office/drawing/2014/main" id="{5F160229-D29A-EC14-C2F0-5619B1DCDD21}"/>
              </a:ext>
            </a:extLst>
          </p:cNvPr>
          <p:cNvSpPr>
            <a:spLocks noGrp="1"/>
          </p:cNvSpPr>
          <p:nvPr>
            <p:ph idx="1"/>
          </p:nvPr>
        </p:nvSpPr>
        <p:spPr>
          <a:xfrm>
            <a:off x="457200" y="1935651"/>
            <a:ext cx="8172091" cy="4664965"/>
          </a:xfrm>
        </p:spPr>
        <p:txBody>
          <a:bodyPr/>
          <a:lstStyle/>
          <a:p>
            <a:r>
              <a:rPr lang="en-US" sz="2400">
                <a:latin typeface="Arial"/>
              </a:rPr>
              <a:t>The housing first approach to homelessness prioritizes providing permanent housing to people experiencing homelessness with the goal of ending the impacts of homelessness as soon as possible. </a:t>
            </a:r>
          </a:p>
          <a:p>
            <a:endParaRPr lang="en-US" sz="2400">
              <a:latin typeface="Arial"/>
            </a:endParaRPr>
          </a:p>
          <a:p>
            <a:r>
              <a:rPr lang="en-US" sz="2400">
                <a:latin typeface="Arial"/>
              </a:rPr>
              <a:t>By  minimizing the impacts of homelessness, the individual or family can focus on their goals and improve their overall quality of life. </a:t>
            </a:r>
          </a:p>
          <a:p>
            <a:pPr marL="0" indent="0">
              <a:buNone/>
            </a:pPr>
            <a:endParaRPr lang="en-US" sz="2400">
              <a:latin typeface="Arial"/>
            </a:endParaRPr>
          </a:p>
          <a:p>
            <a:r>
              <a:rPr lang="en-US" sz="2400">
                <a:latin typeface="Arial"/>
              </a:rPr>
              <a:t>It recognizes stable housing as a fundamental right. </a:t>
            </a:r>
          </a:p>
          <a:p>
            <a:pPr marL="0" indent="0">
              <a:buNone/>
            </a:pPr>
            <a:endParaRPr lang="en-US" sz="2400"/>
          </a:p>
        </p:txBody>
      </p:sp>
      <p:sp>
        <p:nvSpPr>
          <p:cNvPr id="4" name="Slide Number Placeholder 3">
            <a:extLst>
              <a:ext uri="{FF2B5EF4-FFF2-40B4-BE49-F238E27FC236}">
                <a16:creationId xmlns:a16="http://schemas.microsoft.com/office/drawing/2014/main" id="{6B0A450C-3EC7-8F02-FEDE-1685B40985DC}"/>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13</a:t>
            </a:fld>
            <a:endParaRPr lang="en-US">
              <a:solidFill>
                <a:prstClr val="black">
                  <a:tint val="75000"/>
                </a:prstClr>
              </a:solidFill>
            </a:endParaRPr>
          </a:p>
        </p:txBody>
      </p:sp>
    </p:spTree>
    <p:extLst>
      <p:ext uri="{BB962C8B-B14F-4D97-AF65-F5344CB8AC3E}">
        <p14:creationId xmlns:p14="http://schemas.microsoft.com/office/powerpoint/2010/main" val="1828717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24F20-59AE-B61B-D242-2747B91BBA07}"/>
              </a:ext>
            </a:extLst>
          </p:cNvPr>
          <p:cNvSpPr>
            <a:spLocks noGrp="1"/>
          </p:cNvSpPr>
          <p:nvPr>
            <p:ph type="title"/>
          </p:nvPr>
        </p:nvSpPr>
        <p:spPr/>
        <p:txBody>
          <a:bodyPr/>
          <a:lstStyle/>
          <a:p>
            <a:pPr algn="ctr"/>
            <a:r>
              <a:rPr lang="en-US" sz="3200">
                <a:latin typeface="Roboto"/>
                <a:ea typeface="Roboto"/>
                <a:cs typeface="Roboto"/>
              </a:rPr>
              <a:t>Section 9103 Expansion of Eligibility of HUD-VASH</a:t>
            </a:r>
            <a:endParaRPr lang="en-US" sz="3200"/>
          </a:p>
        </p:txBody>
      </p:sp>
      <p:sp>
        <p:nvSpPr>
          <p:cNvPr id="3" name="Content Placeholder 2">
            <a:extLst>
              <a:ext uri="{FF2B5EF4-FFF2-40B4-BE49-F238E27FC236}">
                <a16:creationId xmlns:a16="http://schemas.microsoft.com/office/drawing/2014/main" id="{661CDD89-3C53-D310-F10F-208F7BE6A4C1}"/>
              </a:ext>
            </a:extLst>
          </p:cNvPr>
          <p:cNvSpPr>
            <a:spLocks noGrp="1"/>
          </p:cNvSpPr>
          <p:nvPr>
            <p:ph idx="1"/>
          </p:nvPr>
        </p:nvSpPr>
        <p:spPr/>
        <p:txBody>
          <a:bodyPr/>
          <a:lstStyle/>
          <a:p>
            <a:endParaRPr lang="en-US" sz="1400">
              <a:solidFill>
                <a:srgbClr val="001D35"/>
              </a:solidFill>
              <a:latin typeface="Roboto"/>
              <a:ea typeface="Roboto"/>
              <a:cs typeface="Roboto"/>
            </a:endParaRPr>
          </a:p>
          <a:p>
            <a:pPr marL="0" indent="0" algn="ctr">
              <a:buNone/>
            </a:pPr>
            <a:endParaRPr lang="en-US" sz="2400">
              <a:solidFill>
                <a:srgbClr val="001D35"/>
              </a:solidFill>
              <a:latin typeface="Roboto"/>
              <a:ea typeface="Roboto"/>
              <a:cs typeface="Roboto"/>
            </a:endParaRPr>
          </a:p>
          <a:p>
            <a:pPr marL="0" indent="0" algn="ctr">
              <a:buNone/>
            </a:pPr>
            <a:r>
              <a:rPr lang="en-US" sz="2400">
                <a:solidFill>
                  <a:srgbClr val="001D35"/>
                </a:solidFill>
                <a:latin typeface="Arial"/>
                <a:ea typeface="Roboto"/>
                <a:cs typeface="Roboto"/>
              </a:rPr>
              <a:t>Allows HUD-VASH to serve homeless Veterans who are not eligible for VA healthcare or “Humanitarian”.</a:t>
            </a:r>
            <a:endParaRPr lang="en-US" sz="2400">
              <a:latin typeface="Arial"/>
            </a:endParaRPr>
          </a:p>
          <a:p>
            <a:pPr marL="0" indent="0">
              <a:buNone/>
            </a:pPr>
            <a:endParaRPr lang="en-US">
              <a:latin typeface="Arial"/>
            </a:endParaRPr>
          </a:p>
        </p:txBody>
      </p:sp>
      <p:sp>
        <p:nvSpPr>
          <p:cNvPr id="4" name="Slide Number Placeholder 3">
            <a:extLst>
              <a:ext uri="{FF2B5EF4-FFF2-40B4-BE49-F238E27FC236}">
                <a16:creationId xmlns:a16="http://schemas.microsoft.com/office/drawing/2014/main" id="{6AB80DBA-144D-ED95-22EC-14E94ACA0128}"/>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14</a:t>
            </a:fld>
            <a:endParaRPr lang="en-US">
              <a:solidFill>
                <a:prstClr val="black">
                  <a:tint val="75000"/>
                </a:prstClr>
              </a:solidFill>
            </a:endParaRPr>
          </a:p>
        </p:txBody>
      </p:sp>
    </p:spTree>
    <p:extLst>
      <p:ext uri="{BB962C8B-B14F-4D97-AF65-F5344CB8AC3E}">
        <p14:creationId xmlns:p14="http://schemas.microsoft.com/office/powerpoint/2010/main" val="760056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6054A-4C08-B392-DBAC-A222AC705556}"/>
              </a:ext>
            </a:extLst>
          </p:cNvPr>
          <p:cNvSpPr>
            <a:spLocks noGrp="1"/>
          </p:cNvSpPr>
          <p:nvPr>
            <p:ph type="title"/>
          </p:nvPr>
        </p:nvSpPr>
        <p:spPr/>
        <p:txBody>
          <a:bodyPr/>
          <a:lstStyle/>
          <a:p>
            <a:pPr algn="ctr"/>
            <a:r>
              <a:rPr lang="en-US" sz="3200"/>
              <a:t>Eligibility </a:t>
            </a:r>
          </a:p>
        </p:txBody>
      </p:sp>
      <p:sp>
        <p:nvSpPr>
          <p:cNvPr id="3" name="Content Placeholder 2">
            <a:extLst>
              <a:ext uri="{FF2B5EF4-FFF2-40B4-BE49-F238E27FC236}">
                <a16:creationId xmlns:a16="http://schemas.microsoft.com/office/drawing/2014/main" id="{CE1AD7DE-9A49-7A9C-F9A4-A75689C0BE1F}"/>
              </a:ext>
            </a:extLst>
          </p:cNvPr>
          <p:cNvSpPr>
            <a:spLocks noGrp="1"/>
          </p:cNvSpPr>
          <p:nvPr>
            <p:ph idx="1"/>
          </p:nvPr>
        </p:nvSpPr>
        <p:spPr/>
        <p:txBody>
          <a:bodyPr/>
          <a:lstStyle/>
          <a:p>
            <a:pPr marL="0" indent="0">
              <a:buNone/>
            </a:pPr>
            <a:endParaRPr lang="en-US" sz="1400">
              <a:solidFill>
                <a:srgbClr val="001D35"/>
              </a:solidFill>
              <a:latin typeface="Roboto"/>
              <a:ea typeface="Roboto"/>
              <a:cs typeface="Roboto"/>
            </a:endParaRPr>
          </a:p>
          <a:p>
            <a:pPr marL="0" indent="0">
              <a:buNone/>
            </a:pPr>
            <a:endParaRPr lang="en-US" sz="1400">
              <a:solidFill>
                <a:srgbClr val="001D35"/>
              </a:solidFill>
              <a:latin typeface="Roboto"/>
              <a:ea typeface="Roboto"/>
              <a:cs typeface="Roboto"/>
            </a:endParaRPr>
          </a:p>
          <a:p>
            <a:pPr marL="0" indent="0">
              <a:buNone/>
            </a:pPr>
            <a:endParaRPr lang="en-US" sz="1400">
              <a:solidFill>
                <a:srgbClr val="001D35"/>
              </a:solidFill>
              <a:latin typeface="Roboto"/>
              <a:ea typeface="Roboto"/>
              <a:cs typeface="Roboto"/>
            </a:endParaRPr>
          </a:p>
          <a:p>
            <a:pPr marL="0" indent="0" algn="ctr">
              <a:buNone/>
            </a:pPr>
            <a:r>
              <a:rPr lang="en-US" sz="2400">
                <a:solidFill>
                  <a:srgbClr val="001D35"/>
                </a:solidFill>
                <a:latin typeface="Arial"/>
                <a:ea typeface="+mn-lt"/>
                <a:cs typeface="+mn-lt"/>
              </a:rPr>
              <a:t>Eligible for VASH: Honorable Discharge, General Discharge, Other than Honorable Discharge (in lieu of a court martial or from a special court martial), Bad Conduct Discharge (from a special court-martial), Uncharacterized, Undesirable</a:t>
            </a:r>
            <a:endParaRPr lang="en-US">
              <a:latin typeface="Arial"/>
            </a:endParaRPr>
          </a:p>
          <a:p>
            <a:pPr algn="ctr"/>
            <a:endParaRPr lang="en-US" sz="2400">
              <a:latin typeface="Arial"/>
            </a:endParaRPr>
          </a:p>
        </p:txBody>
      </p:sp>
      <p:sp>
        <p:nvSpPr>
          <p:cNvPr id="4" name="Slide Number Placeholder 3">
            <a:extLst>
              <a:ext uri="{FF2B5EF4-FFF2-40B4-BE49-F238E27FC236}">
                <a16:creationId xmlns:a16="http://schemas.microsoft.com/office/drawing/2014/main" id="{E8D09540-6602-01F0-0EC5-8395C5F2D4A0}"/>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15</a:t>
            </a:fld>
            <a:endParaRPr lang="en-US">
              <a:solidFill>
                <a:prstClr val="black">
                  <a:tint val="75000"/>
                </a:prstClr>
              </a:solidFill>
            </a:endParaRPr>
          </a:p>
        </p:txBody>
      </p:sp>
    </p:spTree>
    <p:extLst>
      <p:ext uri="{BB962C8B-B14F-4D97-AF65-F5344CB8AC3E}">
        <p14:creationId xmlns:p14="http://schemas.microsoft.com/office/powerpoint/2010/main" val="1682781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C5461-5DC8-F9E1-930A-251A489E2A09}"/>
              </a:ext>
            </a:extLst>
          </p:cNvPr>
          <p:cNvSpPr>
            <a:spLocks noGrp="1"/>
          </p:cNvSpPr>
          <p:nvPr>
            <p:ph type="title"/>
          </p:nvPr>
        </p:nvSpPr>
        <p:spPr/>
        <p:txBody>
          <a:bodyPr/>
          <a:lstStyle/>
          <a:p>
            <a:pPr algn="ctr"/>
            <a:r>
              <a:rPr lang="en-US" sz="3200"/>
              <a:t>Eligibility </a:t>
            </a:r>
            <a:endParaRPr lang="en-US"/>
          </a:p>
        </p:txBody>
      </p:sp>
      <p:sp>
        <p:nvSpPr>
          <p:cNvPr id="3" name="Content Placeholder 2">
            <a:extLst>
              <a:ext uri="{FF2B5EF4-FFF2-40B4-BE49-F238E27FC236}">
                <a16:creationId xmlns:a16="http://schemas.microsoft.com/office/drawing/2014/main" id="{870750A1-BEE6-B211-1DFC-7C1D26026F95}"/>
              </a:ext>
            </a:extLst>
          </p:cNvPr>
          <p:cNvSpPr>
            <a:spLocks noGrp="1"/>
          </p:cNvSpPr>
          <p:nvPr>
            <p:ph idx="1"/>
          </p:nvPr>
        </p:nvSpPr>
        <p:spPr/>
        <p:txBody>
          <a:bodyPr/>
          <a:lstStyle/>
          <a:p>
            <a:pPr>
              <a:buNone/>
            </a:pPr>
            <a:r>
              <a:rPr lang="en-US" sz="2400">
                <a:latin typeface="Arial"/>
                <a:ea typeface="+mn-lt"/>
                <a:cs typeface="+mn-lt"/>
              </a:rPr>
              <a:t>Exclusionary Criteria:</a:t>
            </a:r>
            <a:endParaRPr lang="en-US" sz="2400">
              <a:latin typeface="Arial"/>
            </a:endParaRPr>
          </a:p>
          <a:p>
            <a:pPr>
              <a:buNone/>
            </a:pPr>
            <a:r>
              <a:rPr lang="en-US" sz="2400">
                <a:latin typeface="Arial"/>
                <a:ea typeface="+mn-lt"/>
                <a:cs typeface="+mn-lt"/>
              </a:rPr>
              <a:t>•Dishonorable discharge, Other than Honorable Discharge (from a general court-martial) Bad Conduct Discharge (from a general court-martial)</a:t>
            </a:r>
            <a:endParaRPr lang="en-US" sz="2400">
              <a:latin typeface="Arial"/>
            </a:endParaRPr>
          </a:p>
          <a:p>
            <a:pPr>
              <a:buNone/>
            </a:pPr>
            <a:r>
              <a:rPr lang="en-US" sz="2400">
                <a:latin typeface="Arial"/>
                <a:ea typeface="+mn-lt"/>
                <a:cs typeface="+mn-lt"/>
              </a:rPr>
              <a:t>•Registration as a lifetime registered sex offender (HUD Regulation)</a:t>
            </a:r>
            <a:endParaRPr lang="en-US" sz="2400">
              <a:latin typeface="Arial"/>
            </a:endParaRPr>
          </a:p>
          <a:p>
            <a:pPr>
              <a:buNone/>
            </a:pPr>
            <a:r>
              <a:rPr lang="en-US" sz="2400">
                <a:latin typeface="Arial"/>
                <a:ea typeface="+mn-lt"/>
                <a:cs typeface="+mn-lt"/>
              </a:rPr>
              <a:t>•Generally, household income that exceeds 50% of area median income (depends on county)</a:t>
            </a:r>
            <a:endParaRPr lang="en-US" sz="2400">
              <a:latin typeface="Arial"/>
            </a:endParaRPr>
          </a:p>
          <a:p>
            <a:pPr marL="0" indent="0">
              <a:buNone/>
            </a:pPr>
            <a:endParaRPr lang="en-US">
              <a:latin typeface="Arial"/>
            </a:endParaRPr>
          </a:p>
        </p:txBody>
      </p:sp>
      <p:sp>
        <p:nvSpPr>
          <p:cNvPr id="4" name="Slide Number Placeholder 3">
            <a:extLst>
              <a:ext uri="{FF2B5EF4-FFF2-40B4-BE49-F238E27FC236}">
                <a16:creationId xmlns:a16="http://schemas.microsoft.com/office/drawing/2014/main" id="{85F8D8F3-4423-0397-303F-8CE0F1992EA2}"/>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16</a:t>
            </a:fld>
            <a:endParaRPr lang="en-US">
              <a:solidFill>
                <a:prstClr val="black">
                  <a:tint val="75000"/>
                </a:prstClr>
              </a:solidFill>
            </a:endParaRPr>
          </a:p>
        </p:txBody>
      </p:sp>
    </p:spTree>
    <p:extLst>
      <p:ext uri="{BB962C8B-B14F-4D97-AF65-F5344CB8AC3E}">
        <p14:creationId xmlns:p14="http://schemas.microsoft.com/office/powerpoint/2010/main" val="4215643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4D493-22AE-AFB0-9B7C-7ED9CDA97489}"/>
              </a:ext>
            </a:extLst>
          </p:cNvPr>
          <p:cNvSpPr>
            <a:spLocks noGrp="1"/>
          </p:cNvSpPr>
          <p:nvPr>
            <p:ph type="title"/>
          </p:nvPr>
        </p:nvSpPr>
        <p:spPr/>
        <p:txBody>
          <a:bodyPr/>
          <a:lstStyle/>
          <a:p>
            <a:pPr algn="ctr"/>
            <a:r>
              <a:rPr lang="en-US" sz="3200">
                <a:latin typeface="Arial"/>
                <a:cs typeface="Arial"/>
              </a:rPr>
              <a:t>Critical Time Intervention Model</a:t>
            </a:r>
            <a:endParaRPr lang="en-US" sz="3200"/>
          </a:p>
        </p:txBody>
      </p:sp>
      <p:sp>
        <p:nvSpPr>
          <p:cNvPr id="3" name="Content Placeholder 2">
            <a:extLst>
              <a:ext uri="{FF2B5EF4-FFF2-40B4-BE49-F238E27FC236}">
                <a16:creationId xmlns:a16="http://schemas.microsoft.com/office/drawing/2014/main" id="{F0187107-780F-CCE0-6184-83A8B85EEF59}"/>
              </a:ext>
            </a:extLst>
          </p:cNvPr>
          <p:cNvSpPr>
            <a:spLocks noGrp="1"/>
          </p:cNvSpPr>
          <p:nvPr>
            <p:ph idx="1"/>
          </p:nvPr>
        </p:nvSpPr>
        <p:spPr/>
        <p:txBody>
          <a:bodyPr/>
          <a:lstStyle/>
          <a:p>
            <a:endParaRPr lang="en-US" sz="1500">
              <a:solidFill>
                <a:srgbClr val="3B3A3D"/>
              </a:solidFill>
              <a:latin typeface="Arial"/>
              <a:cs typeface="Arial"/>
            </a:endParaRPr>
          </a:p>
          <a:p>
            <a:pPr marL="0" indent="0" algn="ctr">
              <a:buNone/>
            </a:pPr>
            <a:r>
              <a:rPr lang="en-US" sz="2400">
                <a:latin typeface="Arial"/>
                <a:cs typeface="Arial"/>
              </a:rPr>
              <a:t>Critical Time Intervention (CTI) is an empirically-supported, time-limited case management model designed to resolve homelessness and minimize adverse outcomes for individuals with mental illness.</a:t>
            </a:r>
            <a:endParaRPr lang="en-US" sz="2400">
              <a:latin typeface="Arial"/>
            </a:endParaRPr>
          </a:p>
          <a:p>
            <a:pPr marL="0" indent="0" algn="ctr">
              <a:buNone/>
            </a:pPr>
            <a:endParaRPr lang="en-US" sz="2400">
              <a:latin typeface="Arial"/>
            </a:endParaRPr>
          </a:p>
        </p:txBody>
      </p:sp>
      <p:sp>
        <p:nvSpPr>
          <p:cNvPr id="4" name="Slide Number Placeholder 3">
            <a:extLst>
              <a:ext uri="{FF2B5EF4-FFF2-40B4-BE49-F238E27FC236}">
                <a16:creationId xmlns:a16="http://schemas.microsoft.com/office/drawing/2014/main" id="{4F961F4F-94AB-7A9A-1DD3-C5E9537F1B4D}"/>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17</a:t>
            </a:fld>
            <a:endParaRPr lang="en-US">
              <a:solidFill>
                <a:prstClr val="black">
                  <a:tint val="75000"/>
                </a:prstClr>
              </a:solidFill>
            </a:endParaRPr>
          </a:p>
        </p:txBody>
      </p:sp>
    </p:spTree>
    <p:extLst>
      <p:ext uri="{BB962C8B-B14F-4D97-AF65-F5344CB8AC3E}">
        <p14:creationId xmlns:p14="http://schemas.microsoft.com/office/powerpoint/2010/main" val="4138414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9A6B9-D739-3D04-3705-70E1BE470112}"/>
              </a:ext>
            </a:extLst>
          </p:cNvPr>
          <p:cNvSpPr>
            <a:spLocks noGrp="1"/>
          </p:cNvSpPr>
          <p:nvPr>
            <p:ph type="title"/>
          </p:nvPr>
        </p:nvSpPr>
        <p:spPr/>
        <p:txBody>
          <a:bodyPr/>
          <a:lstStyle/>
          <a:p>
            <a:pPr algn="ctr"/>
            <a:r>
              <a:rPr lang="en-US"/>
              <a:t>HUD-VASH Multidisciplinary Team Approach</a:t>
            </a:r>
          </a:p>
        </p:txBody>
      </p:sp>
      <p:sp>
        <p:nvSpPr>
          <p:cNvPr id="3" name="Content Placeholder 2">
            <a:extLst>
              <a:ext uri="{FF2B5EF4-FFF2-40B4-BE49-F238E27FC236}">
                <a16:creationId xmlns:a16="http://schemas.microsoft.com/office/drawing/2014/main" id="{96BBD6D2-32E9-78CB-4891-75D7998C64A7}"/>
              </a:ext>
            </a:extLst>
          </p:cNvPr>
          <p:cNvSpPr>
            <a:spLocks noGrp="1"/>
          </p:cNvSpPr>
          <p:nvPr>
            <p:ph idx="1"/>
          </p:nvPr>
        </p:nvSpPr>
        <p:spPr/>
        <p:txBody>
          <a:bodyPr/>
          <a:lstStyle/>
          <a:p>
            <a:pPr marL="0" indent="0">
              <a:buNone/>
            </a:pPr>
            <a:endParaRPr lang="en-US">
              <a:ea typeface="Calibri"/>
              <a:cs typeface="Calibri"/>
            </a:endParaRPr>
          </a:p>
          <a:p>
            <a:pPr marL="0" indent="0" algn="ctr">
              <a:buNone/>
            </a:pPr>
            <a:endParaRPr lang="en-US" sz="2400">
              <a:latin typeface="Arial"/>
              <a:ea typeface="Calibri"/>
              <a:cs typeface="Calibri"/>
            </a:endParaRPr>
          </a:p>
          <a:p>
            <a:pPr marL="0" indent="0" algn="ctr">
              <a:buNone/>
            </a:pPr>
            <a:endParaRPr lang="en-US" sz="2400">
              <a:ea typeface="Calibri"/>
              <a:cs typeface="Calibri"/>
            </a:endParaRPr>
          </a:p>
        </p:txBody>
      </p:sp>
      <p:sp>
        <p:nvSpPr>
          <p:cNvPr id="4" name="Slide Number Placeholder 3">
            <a:extLst>
              <a:ext uri="{FF2B5EF4-FFF2-40B4-BE49-F238E27FC236}">
                <a16:creationId xmlns:a16="http://schemas.microsoft.com/office/drawing/2014/main" id="{E36259CB-19C4-D200-06D1-C3B205E59FAA}"/>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18</a:t>
            </a:fld>
            <a:endParaRPr lang="en-US">
              <a:solidFill>
                <a:prstClr val="black">
                  <a:tint val="75000"/>
                </a:prstClr>
              </a:solidFill>
            </a:endParaRPr>
          </a:p>
        </p:txBody>
      </p:sp>
      <p:graphicFrame>
        <p:nvGraphicFramePr>
          <p:cNvPr id="5" name="Diagram 4">
            <a:extLst>
              <a:ext uri="{FF2B5EF4-FFF2-40B4-BE49-F238E27FC236}">
                <a16:creationId xmlns:a16="http://schemas.microsoft.com/office/drawing/2014/main" id="{57CBB7AB-B6D9-AB90-C725-34AA5D9900E6}"/>
              </a:ext>
            </a:extLst>
          </p:cNvPr>
          <p:cNvGraphicFramePr/>
          <p:nvPr>
            <p:extLst>
              <p:ext uri="{D42A27DB-BD31-4B8C-83A1-F6EECF244321}">
                <p14:modId xmlns:p14="http://schemas.microsoft.com/office/powerpoint/2010/main" val="369485036"/>
              </p:ext>
            </p:extLst>
          </p:nvPr>
        </p:nvGraphicFramePr>
        <p:xfrm>
          <a:off x="287079" y="1733107"/>
          <a:ext cx="8506047" cy="4516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1388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7120B-00EE-37B5-29AC-C4953F52ADB4}"/>
              </a:ext>
            </a:extLst>
          </p:cNvPr>
          <p:cNvSpPr>
            <a:spLocks noGrp="1"/>
          </p:cNvSpPr>
          <p:nvPr>
            <p:ph type="title"/>
          </p:nvPr>
        </p:nvSpPr>
        <p:spPr/>
        <p:txBody>
          <a:bodyPr/>
          <a:lstStyle/>
          <a:p>
            <a:r>
              <a:rPr lang="en-US"/>
              <a:t>One Team Approach and Referral Process</a:t>
            </a:r>
          </a:p>
        </p:txBody>
      </p:sp>
      <p:sp>
        <p:nvSpPr>
          <p:cNvPr id="3" name="Content Placeholder 2">
            <a:extLst>
              <a:ext uri="{FF2B5EF4-FFF2-40B4-BE49-F238E27FC236}">
                <a16:creationId xmlns:a16="http://schemas.microsoft.com/office/drawing/2014/main" id="{760EEFB5-BF3A-CBF9-969D-17A8D7F90DB7}"/>
              </a:ext>
            </a:extLst>
          </p:cNvPr>
          <p:cNvSpPr>
            <a:spLocks noGrp="1"/>
          </p:cNvSpPr>
          <p:nvPr>
            <p:ph idx="1"/>
          </p:nvPr>
        </p:nvSpPr>
        <p:spPr/>
        <p:txBody>
          <a:bodyPr/>
          <a:lstStyle/>
          <a:p>
            <a:pPr marL="0" indent="0">
              <a:buNone/>
            </a:pPr>
            <a:r>
              <a:rPr lang="en-US" sz="2400">
                <a:latin typeface="Arial"/>
                <a:ea typeface="+mn-lt"/>
                <a:cs typeface="+mn-lt"/>
              </a:rPr>
              <a:t>VA Vision: A One Team Approach A One Team approach refers to coordinated, united actions and interconnection between programs as they work toward the joint mission to end Veteran homelessness. </a:t>
            </a:r>
          </a:p>
          <a:p>
            <a:pPr marL="0" indent="0">
              <a:buNone/>
            </a:pPr>
            <a:endParaRPr lang="en-US" sz="2400">
              <a:latin typeface="Arial"/>
              <a:ea typeface="+mn-lt"/>
              <a:cs typeface="+mn-lt"/>
            </a:endParaRPr>
          </a:p>
          <a:p>
            <a:pPr marL="0" indent="0">
              <a:buNone/>
            </a:pPr>
            <a:r>
              <a:rPr lang="en-US" sz="2400">
                <a:latin typeface="Arial"/>
                <a:ea typeface="+mn-lt"/>
                <a:cs typeface="+mn-lt"/>
              </a:rPr>
              <a:t>A One Team approach should use Housing First principles and provide Veterans, regardless of the Veteran’s point of entry, with a coordinated process that develops a holistic, tailored housing and service plan centered on their personal choices. </a:t>
            </a:r>
            <a:endParaRPr lang="en-US" sz="2400">
              <a:latin typeface="Arial"/>
            </a:endParaRPr>
          </a:p>
          <a:p>
            <a:pPr marL="0" indent="0">
              <a:buNone/>
            </a:pPr>
            <a:endParaRPr lang="en-US">
              <a:latin typeface="Arial"/>
            </a:endParaRPr>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E46F798F-CD4D-5700-9CDD-031A9414A692}"/>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19</a:t>
            </a:fld>
            <a:endParaRPr lang="en-US">
              <a:solidFill>
                <a:prstClr val="black">
                  <a:tint val="75000"/>
                </a:prstClr>
              </a:solidFill>
            </a:endParaRPr>
          </a:p>
        </p:txBody>
      </p:sp>
    </p:spTree>
    <p:extLst>
      <p:ext uri="{BB962C8B-B14F-4D97-AF65-F5344CB8AC3E}">
        <p14:creationId xmlns:p14="http://schemas.microsoft.com/office/powerpoint/2010/main" val="1420458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09970-DF0C-2540-BA2D-43A42DBF7A82}"/>
              </a:ext>
            </a:extLst>
          </p:cNvPr>
          <p:cNvSpPr>
            <a:spLocks noGrp="1"/>
          </p:cNvSpPr>
          <p:nvPr>
            <p:ph type="title"/>
          </p:nvPr>
        </p:nvSpPr>
        <p:spPr/>
        <p:txBody>
          <a:bodyPr wrap="square" anchor="b">
            <a:normAutofit/>
          </a:bodyPr>
          <a:lstStyle/>
          <a:p>
            <a:pPr algn="ctr"/>
            <a:r>
              <a:rPr lang="en-US" sz="5400"/>
              <a:t>About Your Presenters</a:t>
            </a:r>
          </a:p>
        </p:txBody>
      </p:sp>
      <p:graphicFrame>
        <p:nvGraphicFramePr>
          <p:cNvPr id="6" name="Content Placeholder 3">
            <a:extLst>
              <a:ext uri="{FF2B5EF4-FFF2-40B4-BE49-F238E27FC236}">
                <a16:creationId xmlns:a16="http://schemas.microsoft.com/office/drawing/2014/main" id="{E50DF210-2E1C-B418-8B82-8E128F4DFF92}"/>
              </a:ext>
            </a:extLst>
          </p:cNvPr>
          <p:cNvGraphicFramePr>
            <a:graphicFrameLocks noGrp="1"/>
          </p:cNvGraphicFramePr>
          <p:nvPr>
            <p:ph idx="1"/>
            <p:extLst>
              <p:ext uri="{D42A27DB-BD31-4B8C-83A1-F6EECF244321}">
                <p14:modId xmlns:p14="http://schemas.microsoft.com/office/powerpoint/2010/main" val="1383149354"/>
              </p:ext>
            </p:extLst>
          </p:nvPr>
        </p:nvGraphicFramePr>
        <p:xfrm>
          <a:off x="457200" y="1935163"/>
          <a:ext cx="82296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1F494107-3CBA-9AB6-6118-6DC10E9D1BE2}"/>
              </a:ext>
            </a:extLst>
          </p:cNvPr>
          <p:cNvSpPr>
            <a:spLocks noGrp="1"/>
          </p:cNvSpPr>
          <p:nvPr>
            <p:ph type="sldNum" sz="quarter" idx="10"/>
          </p:nvPr>
        </p:nvSpPr>
        <p:spPr/>
        <p:txBody>
          <a:bodyPr anchor="ctr">
            <a:normAutofit/>
          </a:bodyPr>
          <a:lstStyle/>
          <a:p>
            <a:pPr>
              <a:spcAft>
                <a:spcPts val="600"/>
              </a:spcAft>
              <a:defRPr/>
            </a:pPr>
            <a:fld id="{48F48990-2DA1-4021-BAAD-531AEB54C6FF}" type="slidenum">
              <a:rPr lang="en-US" smtClean="0">
                <a:solidFill>
                  <a:prstClr val="black">
                    <a:tint val="75000"/>
                  </a:prstClr>
                </a:solidFill>
              </a:rPr>
              <a:pPr>
                <a:spcAft>
                  <a:spcPts val="600"/>
                </a:spcAft>
                <a:defRPr/>
              </a:pPr>
              <a:t>2</a:t>
            </a:fld>
            <a:endParaRPr lang="en-US">
              <a:solidFill>
                <a:prstClr val="black">
                  <a:tint val="75000"/>
                </a:prstClr>
              </a:solidFill>
            </a:endParaRPr>
          </a:p>
        </p:txBody>
      </p:sp>
    </p:spTree>
    <p:extLst>
      <p:ext uri="{BB962C8B-B14F-4D97-AF65-F5344CB8AC3E}">
        <p14:creationId xmlns:p14="http://schemas.microsoft.com/office/powerpoint/2010/main" val="2770697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283BB-E5AF-F0AA-7A02-B5C55C321367}"/>
              </a:ext>
            </a:extLst>
          </p:cNvPr>
          <p:cNvSpPr>
            <a:spLocks noGrp="1"/>
          </p:cNvSpPr>
          <p:nvPr>
            <p:ph type="title"/>
          </p:nvPr>
        </p:nvSpPr>
        <p:spPr/>
        <p:txBody>
          <a:bodyPr/>
          <a:lstStyle/>
          <a:p>
            <a:pPr algn="ctr"/>
            <a:r>
              <a:rPr lang="en-US" sz="3200"/>
              <a:t>HUD-VASH and Homeless Program Referral Process – VBA Staff</a:t>
            </a:r>
            <a:endParaRPr lang="en-US"/>
          </a:p>
        </p:txBody>
      </p:sp>
      <p:sp>
        <p:nvSpPr>
          <p:cNvPr id="3" name="Content Placeholder 2">
            <a:extLst>
              <a:ext uri="{FF2B5EF4-FFF2-40B4-BE49-F238E27FC236}">
                <a16:creationId xmlns:a16="http://schemas.microsoft.com/office/drawing/2014/main" id="{1FA95152-AD40-2636-8EA4-0CDAAAF34D0C}"/>
              </a:ext>
            </a:extLst>
          </p:cNvPr>
          <p:cNvSpPr>
            <a:spLocks noGrp="1"/>
          </p:cNvSpPr>
          <p:nvPr>
            <p:ph idx="1"/>
          </p:nvPr>
        </p:nvSpPr>
        <p:spPr>
          <a:xfrm>
            <a:off x="457200" y="1935651"/>
            <a:ext cx="8229600" cy="4497874"/>
          </a:xfrm>
        </p:spPr>
        <p:txBody>
          <a:bodyPr/>
          <a:lstStyle/>
          <a:p>
            <a:r>
              <a:rPr lang="en-US" sz="2000">
                <a:latin typeface="Arial"/>
              </a:rPr>
              <a:t>Veterans physically present on campus, can be referred to the homeless walk-in clinic in Mod A, where they will receive referral and education on all homeless programs. </a:t>
            </a:r>
            <a:r>
              <a:rPr lang="en-US" sz="2000">
                <a:latin typeface="Arial"/>
                <a:cs typeface="Arial"/>
              </a:rPr>
              <a:t> (Unassigned Walk-In Clinic and PACT). There are no longer direct referrals into HUD VASH, but PACT will assist with the referral to the Community Coordinated Entry, which will open the door to all homeless programs</a:t>
            </a:r>
            <a:endParaRPr lang="en-US" sz="2000">
              <a:latin typeface="Calibri"/>
              <a:cs typeface="Arial"/>
            </a:endParaRPr>
          </a:p>
          <a:p>
            <a:pPr marL="0" indent="0">
              <a:buNone/>
            </a:pPr>
            <a:endParaRPr lang="en-US" sz="2000">
              <a:latin typeface="Arial"/>
              <a:cs typeface="Arial"/>
            </a:endParaRPr>
          </a:p>
          <a:p>
            <a:r>
              <a:rPr lang="en-US" sz="2000">
                <a:latin typeface="Arial"/>
                <a:cs typeface="Arial"/>
              </a:rPr>
              <a:t>Veterans engaged on the phone can call the Homeless Outreach staff at 727-398-6661 x17005. Outreach staff will assist in referrals to all homeless programs as applicable. Supervisor, Blossom Kapper, is also available via Teams. </a:t>
            </a:r>
          </a:p>
          <a:p>
            <a:pPr marL="0" indent="0" algn="ctr">
              <a:buNone/>
            </a:pPr>
            <a:endParaRPr lang="en-US">
              <a:latin typeface="Calibri"/>
            </a:endParaRPr>
          </a:p>
          <a:p>
            <a:pPr marL="0" indent="0" algn="ctr">
              <a:buNone/>
            </a:pPr>
            <a:endParaRPr lang="en-US" sz="2400">
              <a:latin typeface="Arial"/>
            </a:endParaRPr>
          </a:p>
        </p:txBody>
      </p:sp>
      <p:sp>
        <p:nvSpPr>
          <p:cNvPr id="4" name="Slide Number Placeholder 3">
            <a:extLst>
              <a:ext uri="{FF2B5EF4-FFF2-40B4-BE49-F238E27FC236}">
                <a16:creationId xmlns:a16="http://schemas.microsoft.com/office/drawing/2014/main" id="{A2E3175A-3189-04FE-02F3-D82E32C9C205}"/>
              </a:ext>
            </a:extLst>
          </p:cNvPr>
          <p:cNvSpPr>
            <a:spLocks noGrp="1"/>
          </p:cNvSpPr>
          <p:nvPr>
            <p:ph type="sldNum" sz="quarter" idx="10"/>
          </p:nvPr>
        </p:nvSpPr>
        <p:spPr/>
        <p:txBody>
          <a:bodyPr/>
          <a:lstStyle/>
          <a:p>
            <a:pPr>
              <a:defRPr/>
            </a:pPr>
            <a:fld id="{DB338DC1-F455-46A6-92E3-63227B75A50D}" type="slidenum">
              <a:rPr lang="en-US">
                <a:solidFill>
                  <a:prstClr val="black">
                    <a:tint val="75000"/>
                  </a:prstClr>
                </a:solidFill>
              </a:rPr>
              <a:pPr>
                <a:defRPr/>
              </a:pPr>
              <a:t>20</a:t>
            </a:fld>
            <a:endParaRPr lang="en-US">
              <a:solidFill>
                <a:prstClr val="black">
                  <a:tint val="75000"/>
                </a:prstClr>
              </a:solidFill>
            </a:endParaRPr>
          </a:p>
        </p:txBody>
      </p:sp>
    </p:spTree>
    <p:extLst>
      <p:ext uri="{BB962C8B-B14F-4D97-AF65-F5344CB8AC3E}">
        <p14:creationId xmlns:p14="http://schemas.microsoft.com/office/powerpoint/2010/main" val="880696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F6378FF-FA6A-41FB-A54B-D35A23D11BF1}"/>
              </a:ext>
            </a:extLst>
          </p:cNvPr>
          <p:cNvSpPr>
            <a:spLocks noGrp="1"/>
          </p:cNvSpPr>
          <p:nvPr>
            <p:ph type="title"/>
          </p:nvPr>
        </p:nvSpPr>
        <p:spPr/>
        <p:txBody>
          <a:bodyPr/>
          <a:lstStyle/>
          <a:p>
            <a:pPr algn="ctr"/>
            <a:r>
              <a:rPr lang="en-US" sz="4000"/>
              <a:t>Thank You! </a:t>
            </a:r>
          </a:p>
        </p:txBody>
      </p:sp>
      <p:sp>
        <p:nvSpPr>
          <p:cNvPr id="4" name="Content Placeholder 3">
            <a:extLst>
              <a:ext uri="{FF2B5EF4-FFF2-40B4-BE49-F238E27FC236}">
                <a16:creationId xmlns:a16="http://schemas.microsoft.com/office/drawing/2014/main" id="{6703D0AA-0363-473D-A8F5-438C482C1083}"/>
              </a:ext>
            </a:extLst>
          </p:cNvPr>
          <p:cNvSpPr>
            <a:spLocks noGrp="1"/>
          </p:cNvSpPr>
          <p:nvPr>
            <p:ph idx="1"/>
          </p:nvPr>
        </p:nvSpPr>
        <p:spPr>
          <a:xfrm>
            <a:off x="252247" y="1935651"/>
            <a:ext cx="8655269" cy="4679463"/>
          </a:xfrm>
        </p:spPr>
        <p:txBody>
          <a:bodyPr/>
          <a:lstStyle/>
          <a:p>
            <a:pPr marL="0" indent="0" algn="ctr">
              <a:buNone/>
            </a:pPr>
            <a:r>
              <a:rPr lang="en-US" sz="3200">
                <a:latin typeface="Arial"/>
              </a:rPr>
              <a:t>POINTS OF CONTACT</a:t>
            </a:r>
          </a:p>
          <a:p>
            <a:pPr marL="0" indent="0">
              <a:buNone/>
            </a:pPr>
            <a:endParaRPr lang="en-US" sz="1400">
              <a:latin typeface="Arial"/>
            </a:endParaRPr>
          </a:p>
          <a:p>
            <a:pPr marL="0" indent="0">
              <a:buNone/>
            </a:pPr>
            <a:endParaRPr lang="en-US" sz="1200">
              <a:latin typeface="Arial"/>
            </a:endParaRPr>
          </a:p>
          <a:p>
            <a:pPr marL="0" indent="0">
              <a:lnSpc>
                <a:spcPct val="125000"/>
              </a:lnSpc>
              <a:spcBef>
                <a:spcPts val="0"/>
              </a:spcBef>
              <a:buNone/>
            </a:pPr>
            <a:r>
              <a:rPr lang="en-US" sz="2000">
                <a:latin typeface="Arial"/>
              </a:rPr>
              <a:t>GPD/ HCHV Supervisor: Brian Grossman</a:t>
            </a:r>
          </a:p>
          <a:p>
            <a:pPr marL="0" indent="0">
              <a:lnSpc>
                <a:spcPct val="125000"/>
              </a:lnSpc>
              <a:spcBef>
                <a:spcPts val="0"/>
              </a:spcBef>
              <a:buNone/>
            </a:pPr>
            <a:r>
              <a:rPr lang="en-US" sz="2000">
                <a:latin typeface="Arial"/>
              </a:rPr>
              <a:t>HCHV Outreach Supervisor: Blossom Kapper</a:t>
            </a:r>
          </a:p>
          <a:p>
            <a:pPr marL="0" indent="0">
              <a:lnSpc>
                <a:spcPct val="125000"/>
              </a:lnSpc>
              <a:spcBef>
                <a:spcPts val="0"/>
              </a:spcBef>
              <a:buNone/>
            </a:pPr>
            <a:r>
              <a:rPr lang="en-US" sz="2000" b="1">
                <a:latin typeface="Arial"/>
              </a:rPr>
              <a:t>Outreach Team</a:t>
            </a:r>
            <a:r>
              <a:rPr lang="en-US" sz="2000">
                <a:latin typeface="Arial"/>
              </a:rPr>
              <a:t>: Haydee Davis (SUD Specialist); Fabian Carmona; Alicia Young; Dominique Carano; Jane Kumar</a:t>
            </a:r>
          </a:p>
          <a:p>
            <a:pPr marL="0" indent="0">
              <a:lnSpc>
                <a:spcPct val="125000"/>
              </a:lnSpc>
              <a:spcBef>
                <a:spcPts val="0"/>
              </a:spcBef>
              <a:buNone/>
            </a:pPr>
            <a:endParaRPr lang="en-US" sz="1500">
              <a:latin typeface="Arial"/>
            </a:endParaRPr>
          </a:p>
          <a:p>
            <a:pPr marL="0" indent="0">
              <a:lnSpc>
                <a:spcPct val="125000"/>
              </a:lnSpc>
              <a:spcBef>
                <a:spcPts val="0"/>
              </a:spcBef>
              <a:buNone/>
            </a:pPr>
            <a:r>
              <a:rPr lang="en-US" sz="2000" b="1">
                <a:latin typeface="Arial"/>
              </a:rPr>
              <a:t>HUD VASH</a:t>
            </a:r>
            <a:r>
              <a:rPr lang="en-US" sz="2000">
                <a:latin typeface="Arial"/>
              </a:rPr>
              <a:t>: Kelsey Tompkins, Kerri Marx, Kari Pierre, Thea Haefner-</a:t>
            </a:r>
            <a:r>
              <a:rPr lang="en-US" sz="2000" err="1">
                <a:latin typeface="Arial"/>
              </a:rPr>
              <a:t>Pantzis</a:t>
            </a:r>
            <a:r>
              <a:rPr lang="en-US" sz="2000">
                <a:latin typeface="Arial"/>
              </a:rPr>
              <a:t> (Sarasota), Shasta Dorisca (South)</a:t>
            </a:r>
          </a:p>
          <a:p>
            <a:pPr marL="0" indent="0">
              <a:lnSpc>
                <a:spcPct val="125000"/>
              </a:lnSpc>
              <a:spcBef>
                <a:spcPts val="0"/>
              </a:spcBef>
              <a:buNone/>
            </a:pPr>
            <a:endParaRPr lang="en-US" sz="2000">
              <a:latin typeface="Arial"/>
            </a:endParaRPr>
          </a:p>
          <a:p>
            <a:pPr marL="0" indent="0">
              <a:lnSpc>
                <a:spcPct val="125000"/>
              </a:lnSpc>
              <a:spcBef>
                <a:spcPts val="0"/>
              </a:spcBef>
              <a:buNone/>
            </a:pPr>
            <a:r>
              <a:rPr lang="en-US" sz="2000" b="1">
                <a:latin typeface="Arial"/>
              </a:rPr>
              <a:t>Homeless Hotline</a:t>
            </a:r>
            <a:r>
              <a:rPr lang="en-US" sz="2000">
                <a:latin typeface="Arial"/>
              </a:rPr>
              <a:t>: 1-877-424-3838</a:t>
            </a:r>
          </a:p>
        </p:txBody>
      </p:sp>
      <p:sp>
        <p:nvSpPr>
          <p:cNvPr id="2" name="Slide Number Placeholder 1">
            <a:extLst>
              <a:ext uri="{FF2B5EF4-FFF2-40B4-BE49-F238E27FC236}">
                <a16:creationId xmlns:a16="http://schemas.microsoft.com/office/drawing/2014/main" id="{48347260-1275-4A52-B1A5-871789C9B221}"/>
              </a:ext>
            </a:extLst>
          </p:cNvPr>
          <p:cNvSpPr>
            <a:spLocks noGrp="1"/>
          </p:cNvSpPr>
          <p:nvPr>
            <p:ph type="sldNum" sz="quarter" idx="10"/>
          </p:nvPr>
        </p:nvSpPr>
        <p:spPr/>
        <p:txBody>
          <a:bodyPr/>
          <a:lstStyle/>
          <a:p>
            <a:pPr>
              <a:defRPr/>
            </a:pPr>
            <a:fld id="{68EBD9E0-C2A8-4FB1-A56B-5865C9E115D8}" type="slidenum">
              <a:rPr lang="en-US" smtClean="0">
                <a:solidFill>
                  <a:prstClr val="black">
                    <a:tint val="75000"/>
                  </a:prstClr>
                </a:solidFill>
              </a:rPr>
              <a:pPr>
                <a:defRPr/>
              </a:pPr>
              <a:t>21</a:t>
            </a:fld>
            <a:endParaRPr lang="en-US">
              <a:solidFill>
                <a:prstClr val="black">
                  <a:tint val="75000"/>
                </a:prstClr>
              </a:solidFill>
            </a:endParaRPr>
          </a:p>
        </p:txBody>
      </p:sp>
    </p:spTree>
    <p:extLst>
      <p:ext uri="{BB962C8B-B14F-4D97-AF65-F5344CB8AC3E}">
        <p14:creationId xmlns:p14="http://schemas.microsoft.com/office/powerpoint/2010/main" val="300168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8ECCD20-5E6F-4E82-817A-99F343B1604E}"/>
              </a:ext>
            </a:extLst>
          </p:cNvPr>
          <p:cNvSpPr>
            <a:spLocks noGrp="1"/>
          </p:cNvSpPr>
          <p:nvPr>
            <p:ph type="sldNum" sz="quarter" idx="10"/>
          </p:nvPr>
        </p:nvSpPr>
        <p:spPr>
          <a:xfrm>
            <a:off x="6457950" y="6356350"/>
            <a:ext cx="2057400" cy="365125"/>
          </a:xfrm>
        </p:spPr>
        <p:txBody>
          <a:bodyPr vert="horz" lIns="91440" tIns="45720" rIns="91440" bIns="45720" rtlCol="0" anchor="ctr">
            <a:normAutofit/>
          </a:bodyPr>
          <a:lstStyle/>
          <a:p>
            <a:pPr>
              <a:spcAft>
                <a:spcPts val="600"/>
              </a:spcAft>
              <a:defRPr/>
            </a:pPr>
            <a:fld id="{D0D31380-C5CD-45D3-93A0-4C0BE99FA884}" type="slidenum">
              <a:rPr lang="en-US" sz="1200" smtClean="0">
                <a:latin typeface="+mn-lt"/>
                <a:cs typeface="+mn-cs"/>
              </a:rPr>
              <a:pPr>
                <a:spcAft>
                  <a:spcPts val="600"/>
                </a:spcAft>
                <a:defRPr/>
              </a:pPr>
              <a:t>3</a:t>
            </a:fld>
            <a:endParaRPr lang="en-US" sz="1200">
              <a:latin typeface="+mn-lt"/>
              <a:cs typeface="+mn-cs"/>
            </a:endParaRPr>
          </a:p>
        </p:txBody>
      </p:sp>
      <p:sp>
        <p:nvSpPr>
          <p:cNvPr id="2" name="Title 1">
            <a:extLst>
              <a:ext uri="{FF2B5EF4-FFF2-40B4-BE49-F238E27FC236}">
                <a16:creationId xmlns:a16="http://schemas.microsoft.com/office/drawing/2014/main" id="{A0294AB9-06D8-40F9-BFE0-7D176F3FE410}"/>
              </a:ext>
            </a:extLst>
          </p:cNvPr>
          <p:cNvSpPr>
            <a:spLocks noGrp="1"/>
          </p:cNvSpPr>
          <p:nvPr>
            <p:ph type="title"/>
          </p:nvPr>
        </p:nvSpPr>
        <p:spPr/>
        <p:txBody>
          <a:bodyPr wrap="square" anchor="b">
            <a:normAutofit/>
          </a:bodyPr>
          <a:lstStyle/>
          <a:p>
            <a:pPr algn="ctr"/>
            <a:r>
              <a:rPr lang="en-US" sz="6000"/>
              <a:t>Objectives </a:t>
            </a:r>
          </a:p>
        </p:txBody>
      </p:sp>
      <p:graphicFrame>
        <p:nvGraphicFramePr>
          <p:cNvPr id="8" name="Content Placeholder 5">
            <a:extLst>
              <a:ext uri="{FF2B5EF4-FFF2-40B4-BE49-F238E27FC236}">
                <a16:creationId xmlns:a16="http://schemas.microsoft.com/office/drawing/2014/main" id="{17D651CC-C148-2465-DA57-DF0F15422007}"/>
              </a:ext>
            </a:extLst>
          </p:cNvPr>
          <p:cNvGraphicFramePr>
            <a:graphicFrameLocks noGrp="1"/>
          </p:cNvGraphicFramePr>
          <p:nvPr>
            <p:ph sz="half" idx="1"/>
            <p:extLst>
              <p:ext uri="{D42A27DB-BD31-4B8C-83A1-F6EECF244321}">
                <p14:modId xmlns:p14="http://schemas.microsoft.com/office/powerpoint/2010/main" val="1372736425"/>
              </p:ext>
            </p:extLst>
          </p:nvPr>
        </p:nvGraphicFramePr>
        <p:xfrm>
          <a:off x="685800" y="1806212"/>
          <a:ext cx="8001000" cy="4443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0986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B50C-719B-D981-9011-13A7CE663070}"/>
              </a:ext>
            </a:extLst>
          </p:cNvPr>
          <p:cNvSpPr>
            <a:spLocks noGrp="1"/>
          </p:cNvSpPr>
          <p:nvPr>
            <p:ph type="title"/>
          </p:nvPr>
        </p:nvSpPr>
        <p:spPr>
          <a:xfrm>
            <a:off x="840699" y="687480"/>
            <a:ext cx="5605629" cy="994172"/>
          </a:xfrm>
        </p:spPr>
        <p:txBody>
          <a:bodyPr>
            <a:normAutofit/>
          </a:bodyPr>
          <a:lstStyle/>
          <a:p>
            <a:pPr>
              <a:lnSpc>
                <a:spcPct val="90000"/>
              </a:lnSpc>
            </a:pPr>
            <a:r>
              <a:rPr lang="en-US"/>
              <a:t>Definition of Homelessness </a:t>
            </a:r>
          </a:p>
        </p:txBody>
      </p:sp>
      <p:sp>
        <p:nvSpPr>
          <p:cNvPr id="3" name="Content Placeholder 2">
            <a:extLst>
              <a:ext uri="{FF2B5EF4-FFF2-40B4-BE49-F238E27FC236}">
                <a16:creationId xmlns:a16="http://schemas.microsoft.com/office/drawing/2014/main" id="{45E695E7-17D0-CDD5-3616-00114BA930E9}"/>
              </a:ext>
            </a:extLst>
          </p:cNvPr>
          <p:cNvSpPr>
            <a:spLocks noGrp="1"/>
          </p:cNvSpPr>
          <p:nvPr>
            <p:ph idx="1"/>
          </p:nvPr>
        </p:nvSpPr>
        <p:spPr>
          <a:xfrm>
            <a:off x="852321" y="2227943"/>
            <a:ext cx="5033221" cy="3788227"/>
          </a:xfrm>
        </p:spPr>
        <p:txBody>
          <a:bodyPr anchor="ctr">
            <a:normAutofit/>
          </a:bodyPr>
          <a:lstStyle/>
          <a:p>
            <a:pPr>
              <a:lnSpc>
                <a:spcPct val="90000"/>
              </a:lnSpc>
            </a:pPr>
            <a:r>
              <a:rPr lang="en-US" sz="1600" b="1">
                <a:latin typeface="Arial"/>
                <a:ea typeface="Open Sans"/>
                <a:cs typeface="Open Sans"/>
              </a:rPr>
              <a:t>Category 1: Literally Homeless</a:t>
            </a:r>
            <a:endParaRPr lang="en-US" sz="1600">
              <a:latin typeface="Arial"/>
            </a:endParaRPr>
          </a:p>
          <a:p>
            <a:pPr marL="0" indent="0">
              <a:lnSpc>
                <a:spcPct val="90000"/>
              </a:lnSpc>
              <a:buNone/>
            </a:pPr>
            <a:r>
              <a:rPr lang="en-US" sz="1600" b="1">
                <a:latin typeface="Arial"/>
              </a:rPr>
              <a:t>       What is Homeless Category 1: Literally Homeless? </a:t>
            </a:r>
          </a:p>
          <a:p>
            <a:pPr marL="0" indent="0">
              <a:lnSpc>
                <a:spcPct val="90000"/>
              </a:lnSpc>
              <a:buNone/>
            </a:pPr>
            <a:endParaRPr lang="en-US" sz="1300" b="1">
              <a:latin typeface="Arial"/>
              <a:ea typeface="Open Sans"/>
              <a:cs typeface="Open Sans"/>
            </a:endParaRPr>
          </a:p>
          <a:p>
            <a:pPr>
              <a:lnSpc>
                <a:spcPct val="90000"/>
              </a:lnSpc>
            </a:pPr>
            <a:r>
              <a:rPr lang="en-US" sz="1300">
                <a:latin typeface="Arial"/>
                <a:ea typeface="Open Sans"/>
                <a:cs typeface="Open Sans"/>
              </a:rPr>
              <a:t>Individual or family who lacks a fixed, regular, and adequate nighttime residence, meaning:</a:t>
            </a:r>
            <a:endParaRPr lang="en-US" sz="1300">
              <a:latin typeface="Arial"/>
            </a:endParaRPr>
          </a:p>
          <a:p>
            <a:pPr>
              <a:lnSpc>
                <a:spcPct val="90000"/>
              </a:lnSpc>
            </a:pPr>
            <a:r>
              <a:rPr lang="en-US" sz="1300">
                <a:latin typeface="Arial"/>
                <a:ea typeface="Open Sans"/>
                <a:cs typeface="Open Sans"/>
              </a:rPr>
              <a:t>Has a primary nighttime residence that is a public or private place not meant for human habitation; </a:t>
            </a:r>
            <a:r>
              <a:rPr lang="en-US" sz="1300" b="1">
                <a:latin typeface="Arial"/>
                <a:ea typeface="Open Sans"/>
                <a:cs typeface="Open Sans"/>
              </a:rPr>
              <a:t>or</a:t>
            </a:r>
            <a:endParaRPr lang="en-US" sz="1300">
              <a:latin typeface="Arial"/>
            </a:endParaRPr>
          </a:p>
          <a:p>
            <a:pPr>
              <a:lnSpc>
                <a:spcPct val="90000"/>
              </a:lnSpc>
            </a:pPr>
            <a:r>
              <a:rPr lang="en-US" sz="1300">
                <a:latin typeface="Arial"/>
                <a:ea typeface="Open Sans"/>
                <a:cs typeface="Open Sans"/>
              </a:rPr>
              <a:t>Is living in a publicly or privately operated shelter designated to provide temporary living arrangements (including congregate shelters, transitional housing, and hotels and motels paid for by charitable organizations or by federal, state and local government programs); </a:t>
            </a:r>
            <a:r>
              <a:rPr lang="en-US" sz="1300" b="1">
                <a:latin typeface="Arial"/>
                <a:ea typeface="Open Sans"/>
                <a:cs typeface="Open Sans"/>
              </a:rPr>
              <a:t>or</a:t>
            </a:r>
            <a:endParaRPr lang="en-US" sz="1300">
              <a:latin typeface="Arial"/>
            </a:endParaRPr>
          </a:p>
          <a:p>
            <a:pPr>
              <a:lnSpc>
                <a:spcPct val="90000"/>
              </a:lnSpc>
            </a:pPr>
            <a:r>
              <a:rPr lang="en-US" sz="1300">
                <a:latin typeface="Arial"/>
                <a:ea typeface="Open Sans"/>
                <a:cs typeface="Open Sans"/>
              </a:rPr>
              <a:t>Is exiting an institution where (s)he has resided for 90 days or less and who resided in an emergency shelter or place not meant for human habitation immediately before entering that institution.</a:t>
            </a:r>
            <a:endParaRPr lang="en-US" sz="1300">
              <a:latin typeface="Arial"/>
            </a:endParaRPr>
          </a:p>
          <a:p>
            <a:pPr>
              <a:lnSpc>
                <a:spcPct val="90000"/>
              </a:lnSpc>
            </a:pPr>
            <a:endParaRPr lang="en-US" sz="1300">
              <a:latin typeface="Arial"/>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House">
            <a:extLst>
              <a:ext uri="{FF2B5EF4-FFF2-40B4-BE49-F238E27FC236}">
                <a16:creationId xmlns:a16="http://schemas.microsoft.com/office/drawing/2014/main" id="{F21934B7-0EDD-3BDC-FDB2-FBD59243AC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021F805A-6447-C783-869F-882A5D842928}"/>
              </a:ext>
            </a:extLst>
          </p:cNvPr>
          <p:cNvSpPr>
            <a:spLocks noGrp="1"/>
          </p:cNvSpPr>
          <p:nvPr>
            <p:ph type="sldNum" sz="quarter" idx="10"/>
          </p:nvPr>
        </p:nvSpPr>
        <p:spPr>
          <a:xfrm>
            <a:off x="7576075" y="6415760"/>
            <a:ext cx="759278" cy="273844"/>
          </a:xfrm>
        </p:spPr>
        <p:txBody>
          <a:bodyPr>
            <a:normAutofit/>
          </a:bodyPr>
          <a:lstStyle/>
          <a:p>
            <a:pPr>
              <a:spcAft>
                <a:spcPts val="600"/>
              </a:spcAft>
              <a:defRPr/>
            </a:pPr>
            <a:fld id="{DB338DC1-F455-46A6-92E3-63227B75A50D}" type="slidenum">
              <a:rPr lang="en-US" sz="920">
                <a:solidFill>
                  <a:srgbClr val="FFFFFF"/>
                </a:solidFill>
              </a:rPr>
              <a:pPr>
                <a:spcAft>
                  <a:spcPts val="600"/>
                </a:spcAft>
                <a:defRPr/>
              </a:pPr>
              <a:t>4</a:t>
            </a:fld>
            <a:endParaRPr lang="en-US" sz="920">
              <a:solidFill>
                <a:srgbClr val="FFFFFF"/>
              </a:solidFill>
            </a:endParaRPr>
          </a:p>
        </p:txBody>
      </p:sp>
    </p:spTree>
    <p:extLst>
      <p:ext uri="{BB962C8B-B14F-4D97-AF65-F5344CB8AC3E}">
        <p14:creationId xmlns:p14="http://schemas.microsoft.com/office/powerpoint/2010/main" val="1111443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B50C-719B-D981-9011-13A7CE663070}"/>
              </a:ext>
            </a:extLst>
          </p:cNvPr>
          <p:cNvSpPr>
            <a:spLocks noGrp="1"/>
          </p:cNvSpPr>
          <p:nvPr>
            <p:ph type="title"/>
          </p:nvPr>
        </p:nvSpPr>
        <p:spPr>
          <a:xfrm>
            <a:off x="840699" y="687480"/>
            <a:ext cx="5605629" cy="994172"/>
          </a:xfrm>
        </p:spPr>
        <p:txBody>
          <a:bodyPr>
            <a:normAutofit/>
          </a:bodyPr>
          <a:lstStyle/>
          <a:p>
            <a:pPr>
              <a:lnSpc>
                <a:spcPct val="90000"/>
              </a:lnSpc>
            </a:pPr>
            <a:r>
              <a:rPr lang="en-US"/>
              <a:t>Definition of Homelessness </a:t>
            </a:r>
          </a:p>
        </p:txBody>
      </p:sp>
      <p:sp>
        <p:nvSpPr>
          <p:cNvPr id="3" name="Content Placeholder 2">
            <a:extLst>
              <a:ext uri="{FF2B5EF4-FFF2-40B4-BE49-F238E27FC236}">
                <a16:creationId xmlns:a16="http://schemas.microsoft.com/office/drawing/2014/main" id="{45E695E7-17D0-CDD5-3616-00114BA930E9}"/>
              </a:ext>
            </a:extLst>
          </p:cNvPr>
          <p:cNvSpPr>
            <a:spLocks noGrp="1"/>
          </p:cNvSpPr>
          <p:nvPr>
            <p:ph idx="1"/>
          </p:nvPr>
        </p:nvSpPr>
        <p:spPr>
          <a:xfrm>
            <a:off x="842716" y="2016633"/>
            <a:ext cx="5282952" cy="3999537"/>
          </a:xfrm>
        </p:spPr>
        <p:txBody>
          <a:bodyPr anchor="ctr">
            <a:normAutofit/>
          </a:bodyPr>
          <a:lstStyle/>
          <a:p>
            <a:pPr>
              <a:lnSpc>
                <a:spcPct val="90000"/>
              </a:lnSpc>
            </a:pPr>
            <a:r>
              <a:rPr lang="en-US" sz="1600" b="1">
                <a:latin typeface="Arial"/>
                <a:ea typeface="Open Sans"/>
                <a:cs typeface="Open Sans"/>
              </a:rPr>
              <a:t>Category 2: Imminent Risk of Homelessness</a:t>
            </a:r>
          </a:p>
          <a:p>
            <a:pPr marL="0" indent="0">
              <a:lnSpc>
                <a:spcPct val="90000"/>
              </a:lnSpc>
              <a:buNone/>
            </a:pPr>
            <a:r>
              <a:rPr lang="en-US" sz="1600">
                <a:latin typeface="Arial"/>
              </a:rPr>
              <a:t>        </a:t>
            </a:r>
            <a:r>
              <a:rPr lang="en-US" sz="1600" b="1">
                <a:latin typeface="Arial"/>
              </a:rPr>
              <a:t> What is Homeless Category 2: Imminent Risk of            Homelessness? </a:t>
            </a:r>
          </a:p>
          <a:p>
            <a:pPr marL="0" indent="0">
              <a:lnSpc>
                <a:spcPct val="90000"/>
              </a:lnSpc>
              <a:buNone/>
            </a:pPr>
            <a:endParaRPr lang="en-US" sz="1600" b="1">
              <a:latin typeface="Arial"/>
              <a:ea typeface="Open Sans"/>
              <a:cs typeface="Open Sans"/>
            </a:endParaRPr>
          </a:p>
          <a:p>
            <a:pPr>
              <a:lnSpc>
                <a:spcPct val="90000"/>
              </a:lnSpc>
            </a:pPr>
            <a:r>
              <a:rPr lang="en-US" sz="1600">
                <a:latin typeface="Arial"/>
                <a:ea typeface="Open Sans"/>
                <a:cs typeface="Open Sans"/>
              </a:rPr>
              <a:t>An individual or family who will imminently lose their primary nighttime residence, provided that:</a:t>
            </a:r>
            <a:endParaRPr lang="en-US" sz="1600">
              <a:latin typeface="Arial"/>
            </a:endParaRPr>
          </a:p>
          <a:p>
            <a:pPr>
              <a:lnSpc>
                <a:spcPct val="90000"/>
              </a:lnSpc>
            </a:pPr>
            <a:r>
              <a:rPr lang="en-US" sz="1600">
                <a:latin typeface="Arial"/>
                <a:ea typeface="Open Sans"/>
                <a:cs typeface="Open Sans"/>
              </a:rPr>
              <a:t>Residence will be lost within 14 days of the date of application for homeless assistance;</a:t>
            </a:r>
            <a:br>
              <a:rPr lang="en-US" sz="1600">
                <a:latin typeface="Arial"/>
                <a:ea typeface="Open Sans"/>
                <a:cs typeface="Open Sans"/>
              </a:rPr>
            </a:br>
            <a:r>
              <a:rPr lang="en-US" sz="1600">
                <a:latin typeface="Arial"/>
                <a:ea typeface="Open Sans"/>
                <a:cs typeface="Open Sans"/>
              </a:rPr>
              <a:t> </a:t>
            </a:r>
            <a:endParaRPr lang="en-US" sz="1600">
              <a:latin typeface="Arial"/>
            </a:endParaRPr>
          </a:p>
          <a:p>
            <a:pPr>
              <a:lnSpc>
                <a:spcPct val="90000"/>
              </a:lnSpc>
            </a:pPr>
            <a:r>
              <a:rPr lang="en-US" sz="1600">
                <a:latin typeface="Arial"/>
                <a:ea typeface="Open Sans"/>
                <a:cs typeface="Open Sans"/>
              </a:rPr>
              <a:t>No subsequent residence has been identified; </a:t>
            </a:r>
            <a:r>
              <a:rPr lang="en-US" sz="1600" i="1">
                <a:latin typeface="Arial"/>
                <a:ea typeface="Open Sans"/>
                <a:cs typeface="Open Sans"/>
              </a:rPr>
              <a:t>and</a:t>
            </a:r>
            <a:br>
              <a:rPr lang="en-US" sz="1600" i="1">
                <a:latin typeface="Arial"/>
                <a:ea typeface="Open Sans"/>
                <a:cs typeface="Open Sans"/>
              </a:rPr>
            </a:br>
            <a:r>
              <a:rPr lang="en-US" sz="1600" i="1">
                <a:latin typeface="Arial"/>
                <a:ea typeface="Open Sans"/>
                <a:cs typeface="Open Sans"/>
              </a:rPr>
              <a:t> </a:t>
            </a:r>
            <a:endParaRPr lang="en-US" sz="1600">
              <a:latin typeface="Arial"/>
            </a:endParaRPr>
          </a:p>
          <a:p>
            <a:pPr>
              <a:lnSpc>
                <a:spcPct val="90000"/>
              </a:lnSpc>
            </a:pPr>
            <a:r>
              <a:rPr lang="en-US" sz="1600">
                <a:latin typeface="Arial"/>
                <a:ea typeface="Open Sans"/>
                <a:cs typeface="Open Sans"/>
              </a:rPr>
              <a:t>The individual or family lacks the resources or support networks needed to obtain other permanent housing.</a:t>
            </a:r>
            <a:endParaRPr lang="en-US" sz="1600">
              <a:latin typeface="Arial"/>
            </a:endParaRPr>
          </a:p>
          <a:p>
            <a:pPr>
              <a:lnSpc>
                <a:spcPct val="90000"/>
              </a:lnSpc>
            </a:pPr>
            <a:endParaRPr lang="en-US" sz="1600" b="1">
              <a:latin typeface="Arial"/>
              <a:ea typeface="Open Sans"/>
              <a:cs typeface="Open Sans"/>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Suburban scene">
            <a:extLst>
              <a:ext uri="{FF2B5EF4-FFF2-40B4-BE49-F238E27FC236}">
                <a16:creationId xmlns:a16="http://schemas.microsoft.com/office/drawing/2014/main" id="{9867A754-FD38-B7BE-404E-C7B1664374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021F805A-6447-C783-869F-882A5D842928}"/>
              </a:ext>
            </a:extLst>
          </p:cNvPr>
          <p:cNvSpPr>
            <a:spLocks noGrp="1"/>
          </p:cNvSpPr>
          <p:nvPr>
            <p:ph type="sldNum" sz="quarter" idx="10"/>
          </p:nvPr>
        </p:nvSpPr>
        <p:spPr>
          <a:xfrm>
            <a:off x="7576075" y="6415760"/>
            <a:ext cx="759278" cy="273844"/>
          </a:xfrm>
        </p:spPr>
        <p:txBody>
          <a:bodyPr>
            <a:normAutofit/>
          </a:bodyPr>
          <a:lstStyle/>
          <a:p>
            <a:pPr>
              <a:spcAft>
                <a:spcPts val="600"/>
              </a:spcAft>
              <a:defRPr/>
            </a:pPr>
            <a:fld id="{DB338DC1-F455-46A6-92E3-63227B75A50D}" type="slidenum">
              <a:rPr lang="en-US" sz="920">
                <a:solidFill>
                  <a:srgbClr val="FFFFFF"/>
                </a:solidFill>
              </a:rPr>
              <a:pPr>
                <a:spcAft>
                  <a:spcPts val="600"/>
                </a:spcAft>
                <a:defRPr/>
              </a:pPr>
              <a:t>5</a:t>
            </a:fld>
            <a:endParaRPr lang="en-US" sz="920">
              <a:solidFill>
                <a:srgbClr val="FFFFFF"/>
              </a:solidFill>
            </a:endParaRPr>
          </a:p>
        </p:txBody>
      </p:sp>
    </p:spTree>
    <p:extLst>
      <p:ext uri="{BB962C8B-B14F-4D97-AF65-F5344CB8AC3E}">
        <p14:creationId xmlns:p14="http://schemas.microsoft.com/office/powerpoint/2010/main" val="3736753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B50C-719B-D981-9011-13A7CE663070}"/>
              </a:ext>
            </a:extLst>
          </p:cNvPr>
          <p:cNvSpPr>
            <a:spLocks noGrp="1"/>
          </p:cNvSpPr>
          <p:nvPr>
            <p:ph type="title"/>
          </p:nvPr>
        </p:nvSpPr>
        <p:spPr>
          <a:xfrm>
            <a:off x="840699" y="687480"/>
            <a:ext cx="5605629" cy="994172"/>
          </a:xfrm>
        </p:spPr>
        <p:txBody>
          <a:bodyPr>
            <a:normAutofit/>
          </a:bodyPr>
          <a:lstStyle/>
          <a:p>
            <a:pPr>
              <a:lnSpc>
                <a:spcPct val="90000"/>
              </a:lnSpc>
            </a:pPr>
            <a:r>
              <a:rPr lang="en-US"/>
              <a:t>Definition of Homelessness </a:t>
            </a:r>
          </a:p>
        </p:txBody>
      </p:sp>
      <p:sp>
        <p:nvSpPr>
          <p:cNvPr id="3" name="Content Placeholder 2">
            <a:extLst>
              <a:ext uri="{FF2B5EF4-FFF2-40B4-BE49-F238E27FC236}">
                <a16:creationId xmlns:a16="http://schemas.microsoft.com/office/drawing/2014/main" id="{45E695E7-17D0-CDD5-3616-00114BA930E9}"/>
              </a:ext>
            </a:extLst>
          </p:cNvPr>
          <p:cNvSpPr>
            <a:spLocks noGrp="1"/>
          </p:cNvSpPr>
          <p:nvPr>
            <p:ph idx="1"/>
          </p:nvPr>
        </p:nvSpPr>
        <p:spPr>
          <a:xfrm>
            <a:off x="842716" y="2016633"/>
            <a:ext cx="5282952" cy="3999537"/>
          </a:xfrm>
        </p:spPr>
        <p:txBody>
          <a:bodyPr anchor="ctr">
            <a:normAutofit/>
          </a:bodyPr>
          <a:lstStyle/>
          <a:p>
            <a:r>
              <a:rPr lang="en-US" sz="2400">
                <a:solidFill>
                  <a:srgbClr val="0D4050"/>
                </a:solidFill>
                <a:latin typeface="Arial"/>
                <a:ea typeface="Open Sans"/>
                <a:cs typeface="Open Sans"/>
              </a:rPr>
              <a:t>Category 4: Fleeing/Attempting to Flee Domestic Violence</a:t>
            </a:r>
            <a:endParaRPr lang="en-US" sz="2400" b="1">
              <a:latin typeface="Arial"/>
              <a:ea typeface="Open Sans"/>
              <a:cs typeface="Open Sans"/>
            </a:endParaRPr>
          </a:p>
          <a:p>
            <a:pPr marL="0" indent="0">
              <a:buNone/>
            </a:pPr>
            <a:r>
              <a:rPr lang="en-US">
                <a:latin typeface="Arial"/>
              </a:rPr>
              <a:t>What is Homeless Category 4: Fleeing/Attempting to Flee Domestic Violence ? </a:t>
            </a:r>
            <a:endParaRPr lang="en-US">
              <a:solidFill>
                <a:srgbClr val="337AB7"/>
              </a:solidFill>
              <a:latin typeface="Arial"/>
            </a:endParaRPr>
          </a:p>
          <a:p>
            <a:pPr marL="0" indent="0">
              <a:buNone/>
            </a:pPr>
            <a:endParaRPr lang="en-US">
              <a:solidFill>
                <a:srgbClr val="000000"/>
              </a:solidFill>
              <a:latin typeface="Arial"/>
              <a:ea typeface="Open Sans"/>
              <a:cs typeface="Open Sans"/>
            </a:endParaRPr>
          </a:p>
          <a:p>
            <a:r>
              <a:rPr lang="en-US" sz="1100">
                <a:solidFill>
                  <a:srgbClr val="333333"/>
                </a:solidFill>
                <a:latin typeface="Arial"/>
                <a:ea typeface="Open Sans"/>
                <a:cs typeface="Open Sans"/>
              </a:rPr>
              <a:t>Any individual or family who:</a:t>
            </a:r>
            <a:endParaRPr lang="en-US">
              <a:latin typeface="Arial"/>
            </a:endParaRPr>
          </a:p>
          <a:p>
            <a:r>
              <a:rPr lang="en-US" sz="1100">
                <a:solidFill>
                  <a:srgbClr val="333333"/>
                </a:solidFill>
                <a:latin typeface="Arial"/>
                <a:ea typeface="Open Sans"/>
                <a:cs typeface="Open Sans"/>
              </a:rPr>
              <a:t>Is fleeing, or is attempting to flee, domestic violence;</a:t>
            </a:r>
            <a:endParaRPr lang="en-US">
              <a:latin typeface="Arial"/>
            </a:endParaRPr>
          </a:p>
          <a:p>
            <a:r>
              <a:rPr lang="en-US" sz="1100">
                <a:solidFill>
                  <a:srgbClr val="333333"/>
                </a:solidFill>
                <a:latin typeface="Arial"/>
                <a:ea typeface="Open Sans"/>
                <a:cs typeface="Open Sans"/>
              </a:rPr>
              <a:t>Has no other residence; and</a:t>
            </a:r>
            <a:endParaRPr lang="en-US">
              <a:latin typeface="Arial"/>
            </a:endParaRPr>
          </a:p>
          <a:p>
            <a:r>
              <a:rPr lang="en-US" sz="1100">
                <a:solidFill>
                  <a:srgbClr val="333333"/>
                </a:solidFill>
                <a:latin typeface="Arial"/>
                <a:ea typeface="Open Sans"/>
                <a:cs typeface="Open Sans"/>
              </a:rPr>
              <a:t>Lacks the resources or support networks to obtain other permanent housing</a:t>
            </a:r>
            <a:endParaRPr lang="en-US">
              <a:latin typeface="Arial"/>
            </a:endParaRPr>
          </a:p>
          <a:p>
            <a:pPr>
              <a:lnSpc>
                <a:spcPct val="90000"/>
              </a:lnSpc>
            </a:pPr>
            <a:endParaRPr lang="en-US" sz="1600" b="1">
              <a:latin typeface="Arial"/>
              <a:ea typeface="Open Sans"/>
              <a:cs typeface="Open Sans"/>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Suburban scene">
            <a:extLst>
              <a:ext uri="{FF2B5EF4-FFF2-40B4-BE49-F238E27FC236}">
                <a16:creationId xmlns:a16="http://schemas.microsoft.com/office/drawing/2014/main" id="{9867A754-FD38-B7BE-404E-C7B1664374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021F805A-6447-C783-869F-882A5D842928}"/>
              </a:ext>
            </a:extLst>
          </p:cNvPr>
          <p:cNvSpPr>
            <a:spLocks noGrp="1"/>
          </p:cNvSpPr>
          <p:nvPr>
            <p:ph type="sldNum" sz="quarter" idx="10"/>
          </p:nvPr>
        </p:nvSpPr>
        <p:spPr>
          <a:xfrm>
            <a:off x="7576075" y="6415760"/>
            <a:ext cx="759278" cy="273844"/>
          </a:xfrm>
        </p:spPr>
        <p:txBody>
          <a:bodyPr>
            <a:normAutofit/>
          </a:bodyPr>
          <a:lstStyle/>
          <a:p>
            <a:pPr>
              <a:spcAft>
                <a:spcPts val="600"/>
              </a:spcAft>
              <a:defRPr/>
            </a:pPr>
            <a:fld id="{DB338DC1-F455-46A6-92E3-63227B75A50D}" type="slidenum">
              <a:rPr lang="en-US" sz="920">
                <a:solidFill>
                  <a:srgbClr val="FFFFFF"/>
                </a:solidFill>
              </a:rPr>
              <a:pPr>
                <a:spcAft>
                  <a:spcPts val="600"/>
                </a:spcAft>
                <a:defRPr/>
              </a:pPr>
              <a:t>6</a:t>
            </a:fld>
            <a:endParaRPr lang="en-US" sz="920">
              <a:solidFill>
                <a:srgbClr val="FFFFFF"/>
              </a:solidFill>
            </a:endParaRPr>
          </a:p>
        </p:txBody>
      </p:sp>
    </p:spTree>
    <p:extLst>
      <p:ext uri="{BB962C8B-B14F-4D97-AF65-F5344CB8AC3E}">
        <p14:creationId xmlns:p14="http://schemas.microsoft.com/office/powerpoint/2010/main" val="139833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sz="3200"/>
              <a:t>Internal Resources: What we have to offer</a:t>
            </a:r>
            <a:r>
              <a:rPr lang="en-US" sz="2800"/>
              <a:t> </a:t>
            </a:r>
            <a:br>
              <a:rPr lang="en-US"/>
            </a:br>
            <a:endParaRPr lang="en-US"/>
          </a:p>
        </p:txBody>
      </p:sp>
      <p:sp>
        <p:nvSpPr>
          <p:cNvPr id="3" name="Content Placeholder 2"/>
          <p:cNvSpPr>
            <a:spLocks noGrp="1"/>
          </p:cNvSpPr>
          <p:nvPr>
            <p:ph idx="1"/>
          </p:nvPr>
        </p:nvSpPr>
        <p:spPr>
          <a:xfrm>
            <a:off x="838200" y="1828800"/>
            <a:ext cx="7772400" cy="4724400"/>
          </a:xfrm>
        </p:spPr>
        <p:txBody>
          <a:bodyPr>
            <a:normAutofit/>
          </a:bodyPr>
          <a:lstStyle/>
          <a:p>
            <a:pPr>
              <a:buFont typeface="Arial" panose="020B0604020202020204" pitchFamily="34" charset="0"/>
              <a:buChar char="•"/>
            </a:pPr>
            <a:endParaRPr lang="en-US" sz="2800">
              <a:cs typeface="Arial"/>
            </a:endParaRPr>
          </a:p>
          <a:p>
            <a:pPr marL="0" indent="0">
              <a:buClrTx/>
              <a:buNone/>
            </a:pPr>
            <a:r>
              <a:rPr lang="en-US" sz="2800">
                <a:latin typeface="Arial"/>
                <a:cs typeface="Arial"/>
              </a:rPr>
              <a:t>Bay Pines Homeless Programs offer outreach services, as well as contracted emergency shelter and transitional housing to eligible Veterans, and HUD VASH (Supported Housing) Programming. </a:t>
            </a:r>
            <a:endParaRPr lang="en-US">
              <a:latin typeface="Arial"/>
              <a:cs typeface="Arial"/>
            </a:endParaRPr>
          </a:p>
          <a:p>
            <a:pPr marL="0" indent="0">
              <a:buClrTx/>
              <a:buNone/>
            </a:pPr>
            <a:r>
              <a:rPr lang="en-US" sz="2800">
                <a:highlight>
                  <a:srgbClr val="FFFF00"/>
                </a:highlight>
                <a:latin typeface="Arial"/>
                <a:cs typeface="Arial"/>
              </a:rPr>
              <a:t> </a:t>
            </a:r>
          </a:p>
          <a:p>
            <a:pPr>
              <a:buClrTx/>
              <a:buFont typeface="Arial" panose="020B0604020202020204" pitchFamily="34" charset="0"/>
              <a:buChar char="•"/>
            </a:pPr>
            <a:endParaRPr lang="en-US" sz="2800">
              <a:cs typeface="Arial" panose="020B0604020202020204" pitchFamily="34" charset="0"/>
            </a:endParaRPr>
          </a:p>
          <a:p>
            <a:pPr marL="457200" lvl="1" indent="0">
              <a:buNone/>
            </a:pPr>
            <a:endParaRPr lang="en-US"/>
          </a:p>
        </p:txBody>
      </p:sp>
    </p:spTree>
    <p:extLst>
      <p:ext uri="{BB962C8B-B14F-4D97-AF65-F5344CB8AC3E}">
        <p14:creationId xmlns:p14="http://schemas.microsoft.com/office/powerpoint/2010/main" val="210134796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3ACED-33A7-E666-ED3A-ABE904A97741}"/>
              </a:ext>
            </a:extLst>
          </p:cNvPr>
          <p:cNvSpPr>
            <a:spLocks noGrp="1"/>
          </p:cNvSpPr>
          <p:nvPr>
            <p:ph type="title"/>
          </p:nvPr>
        </p:nvSpPr>
        <p:spPr/>
        <p:txBody>
          <a:bodyPr/>
          <a:lstStyle/>
          <a:p>
            <a:pPr algn="ctr"/>
            <a:r>
              <a:rPr lang="en-US" sz="3200"/>
              <a:t>Ways We Engage With Homeless Veterans</a:t>
            </a:r>
            <a:endParaRPr lang="en-US"/>
          </a:p>
        </p:txBody>
      </p:sp>
      <p:sp>
        <p:nvSpPr>
          <p:cNvPr id="3" name="Content Placeholder 2">
            <a:extLst>
              <a:ext uri="{FF2B5EF4-FFF2-40B4-BE49-F238E27FC236}">
                <a16:creationId xmlns:a16="http://schemas.microsoft.com/office/drawing/2014/main" id="{6F89573B-690C-2C0D-06C8-5323738C6724}"/>
              </a:ext>
            </a:extLst>
          </p:cNvPr>
          <p:cNvSpPr>
            <a:spLocks noGrp="1"/>
          </p:cNvSpPr>
          <p:nvPr>
            <p:ph idx="1"/>
          </p:nvPr>
        </p:nvSpPr>
        <p:spPr>
          <a:xfrm>
            <a:off x="457200" y="1935651"/>
            <a:ext cx="8229600" cy="4653755"/>
          </a:xfrm>
        </p:spPr>
        <p:txBody>
          <a:bodyPr/>
          <a:lstStyle/>
          <a:p>
            <a:r>
              <a:rPr lang="en-US" sz="2800">
                <a:latin typeface="Arial"/>
              </a:rPr>
              <a:t>Outreach sites and coordination with emergency shelters and community partners</a:t>
            </a:r>
            <a:endParaRPr lang="en-US">
              <a:latin typeface="Arial"/>
            </a:endParaRPr>
          </a:p>
          <a:p>
            <a:pPr lvl="1">
              <a:buFont typeface="Courier New" charset="0"/>
              <a:buChar char="o"/>
            </a:pPr>
            <a:r>
              <a:rPr lang="en-US" sz="2400">
                <a:latin typeface="Arial"/>
              </a:rPr>
              <a:t> Daystar, SVDP Care Center, Safe Harbor, Pinellas Hope/Tent City, Tarpon Springs Shephard Center, HLA</a:t>
            </a:r>
          </a:p>
          <a:p>
            <a:r>
              <a:rPr lang="en-US" sz="2800">
                <a:latin typeface="Arial"/>
              </a:rPr>
              <a:t>Unassigned Walk-In Clinic and HPACT</a:t>
            </a:r>
            <a:endParaRPr lang="en-US">
              <a:latin typeface="Arial"/>
            </a:endParaRPr>
          </a:p>
          <a:p>
            <a:r>
              <a:rPr lang="en-US" sz="2800">
                <a:latin typeface="Arial"/>
              </a:rPr>
              <a:t>Homeless Hotline and Homeless Consults </a:t>
            </a:r>
          </a:p>
          <a:p>
            <a:r>
              <a:rPr lang="en-US" sz="2800">
                <a:latin typeface="Arial"/>
              </a:rPr>
              <a:t>Veterans Justice Outreach (VJO)</a:t>
            </a:r>
          </a:p>
          <a:p>
            <a:pPr lvl="1">
              <a:buChar char="•"/>
            </a:pPr>
            <a:endParaRPr lang="en-US" sz="3400"/>
          </a:p>
          <a:p>
            <a:pPr lvl="1">
              <a:buChar char="•"/>
            </a:pPr>
            <a:endParaRPr lang="en-US" sz="3400"/>
          </a:p>
        </p:txBody>
      </p:sp>
      <p:sp>
        <p:nvSpPr>
          <p:cNvPr id="4" name="Slide Number Placeholder 3">
            <a:extLst>
              <a:ext uri="{FF2B5EF4-FFF2-40B4-BE49-F238E27FC236}">
                <a16:creationId xmlns:a16="http://schemas.microsoft.com/office/drawing/2014/main" id="{5969279F-AC0F-2BED-D3E5-620227DDB5EE}"/>
              </a:ext>
            </a:extLst>
          </p:cNvPr>
          <p:cNvSpPr>
            <a:spLocks noGrp="1"/>
          </p:cNvSpPr>
          <p:nvPr>
            <p:ph type="sldNum" sz="quarter" idx="10"/>
          </p:nvPr>
        </p:nvSpPr>
        <p:spPr/>
        <p:txBody>
          <a:bodyPr/>
          <a:lstStyle/>
          <a:p>
            <a:pPr>
              <a:defRPr/>
            </a:pPr>
            <a:fld id="{DB338DC1-F455-46A6-92E3-63227B75A50D}" type="slidenum">
              <a:rPr lang="en-US" dirty="0">
                <a:solidFill>
                  <a:prstClr val="black">
                    <a:tint val="75000"/>
                  </a:prstClr>
                </a:solidFill>
              </a:rPr>
              <a:pPr>
                <a:defRPr/>
              </a:pPr>
              <a:t>8</a:t>
            </a:fld>
            <a:endParaRPr lang="en-US">
              <a:solidFill>
                <a:prstClr val="black">
                  <a:tint val="75000"/>
                </a:prstClr>
              </a:solidFill>
            </a:endParaRPr>
          </a:p>
        </p:txBody>
      </p:sp>
    </p:spTree>
    <p:extLst>
      <p:ext uri="{BB962C8B-B14F-4D97-AF65-F5344CB8AC3E}">
        <p14:creationId xmlns:p14="http://schemas.microsoft.com/office/powerpoint/2010/main" val="274270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sz="3200"/>
              <a:t>HCHV Contract Shelters</a:t>
            </a:r>
            <a:br>
              <a:rPr lang="en-US"/>
            </a:br>
            <a:endParaRPr lang="en-US" sz="1400" b="1" u="sng">
              <a:solidFill>
                <a:schemeClr val="tx1"/>
              </a:solidFill>
              <a:highlight>
                <a:srgbClr val="FFFF00"/>
              </a:highlight>
            </a:endParaRPr>
          </a:p>
        </p:txBody>
      </p:sp>
      <p:sp>
        <p:nvSpPr>
          <p:cNvPr id="3" name="Content Placeholder 2"/>
          <p:cNvSpPr>
            <a:spLocks noGrp="1"/>
          </p:cNvSpPr>
          <p:nvPr>
            <p:ph sz="half" idx="1"/>
          </p:nvPr>
        </p:nvSpPr>
        <p:spPr>
          <a:xfrm>
            <a:off x="228600" y="1738742"/>
            <a:ext cx="4495800" cy="4738257"/>
          </a:xfrm>
        </p:spPr>
        <p:txBody>
          <a:bodyPr>
            <a:normAutofit fontScale="40000" lnSpcReduction="20000"/>
          </a:bodyPr>
          <a:lstStyle/>
          <a:p>
            <a:pPr marL="457200" lvl="1" indent="0">
              <a:buClrTx/>
              <a:buNone/>
            </a:pPr>
            <a:endParaRPr lang="en-US" sz="4600">
              <a:latin typeface="Arial" panose="020B0604020202020204" pitchFamily="34" charset="0"/>
              <a:cs typeface="Arial" panose="020B0604020202020204" pitchFamily="34" charset="0"/>
            </a:endParaRPr>
          </a:p>
          <a:p>
            <a:pPr>
              <a:buClrTx/>
              <a:buFont typeface="Arial" panose="020B0604020202020204" pitchFamily="34" charset="0"/>
              <a:buChar char="•"/>
            </a:pPr>
            <a:r>
              <a:rPr lang="en-US" sz="4600" b="1">
                <a:latin typeface="Arial" panose="020B0604020202020204" pitchFamily="34" charset="0"/>
                <a:cs typeface="Arial" panose="020B0604020202020204" pitchFamily="34" charset="0"/>
              </a:rPr>
              <a:t> </a:t>
            </a:r>
            <a:r>
              <a:rPr lang="en-US" sz="4600" b="1">
                <a:cs typeface="Arial" panose="020B0604020202020204" pitchFamily="34" charset="0"/>
              </a:rPr>
              <a:t>St. Vincent de Paul/Center of Hope</a:t>
            </a:r>
          </a:p>
          <a:p>
            <a:pPr lvl="1">
              <a:buFont typeface="Arial" panose="020B0604020202020204" pitchFamily="34" charset="0"/>
              <a:buChar char="•"/>
            </a:pPr>
            <a:r>
              <a:rPr lang="en-US" sz="5000">
                <a:cs typeface="Arial" panose="020B0604020202020204" pitchFamily="34" charset="0"/>
              </a:rPr>
              <a:t>Location: St. Petersburg</a:t>
            </a:r>
          </a:p>
          <a:p>
            <a:pPr lvl="1">
              <a:buClrTx/>
              <a:buFont typeface="Arial" panose="020B0604020202020204" pitchFamily="34" charset="0"/>
              <a:buChar char="•"/>
            </a:pPr>
            <a:r>
              <a:rPr lang="en-US" sz="5000">
                <a:cs typeface="Arial" panose="020B0604020202020204" pitchFamily="34" charset="0"/>
              </a:rPr>
              <a:t>20 Bed Emergency Shelter</a:t>
            </a:r>
          </a:p>
          <a:p>
            <a:pPr lvl="1">
              <a:buClrTx/>
              <a:buFont typeface="Arial" panose="020B0604020202020204" pitchFamily="34" charset="0"/>
              <a:buChar char="•"/>
            </a:pPr>
            <a:r>
              <a:rPr lang="en-US" sz="5000">
                <a:cs typeface="Arial" panose="020B0604020202020204" pitchFamily="34" charset="0"/>
              </a:rPr>
              <a:t>VA Liaison:  Michele Bellet  </a:t>
            </a:r>
          </a:p>
          <a:p>
            <a:pPr>
              <a:buFont typeface="Arial" panose="020B0604020202020204" pitchFamily="34" charset="0"/>
              <a:buChar char="•"/>
            </a:pPr>
            <a:r>
              <a:rPr lang="en-US" sz="4600" b="1">
                <a:cs typeface="Arial" panose="020B0604020202020204" pitchFamily="34" charset="0"/>
              </a:rPr>
              <a:t>Serious Chronic Mental Illness Contract Housing/HEP SCMI</a:t>
            </a:r>
          </a:p>
          <a:p>
            <a:pPr lvl="1">
              <a:buFont typeface="Arial" panose="020B0604020202020204" pitchFamily="34" charset="0"/>
              <a:buChar char="•"/>
            </a:pPr>
            <a:r>
              <a:rPr lang="en-US" sz="5000">
                <a:cs typeface="Arial" panose="020B0604020202020204" pitchFamily="34" charset="0"/>
              </a:rPr>
              <a:t>Location: Clearwater</a:t>
            </a:r>
          </a:p>
          <a:p>
            <a:pPr lvl="1">
              <a:buFont typeface="Arial" panose="020B0604020202020204" pitchFamily="34" charset="0"/>
              <a:buChar char="•"/>
            </a:pPr>
            <a:r>
              <a:rPr lang="en-US" sz="5000">
                <a:cs typeface="Arial" panose="020B0604020202020204" pitchFamily="34" charset="0"/>
              </a:rPr>
              <a:t>24 Bed Program</a:t>
            </a:r>
          </a:p>
          <a:p>
            <a:pPr lvl="1">
              <a:buFont typeface="Arial" panose="020B0604020202020204" pitchFamily="34" charset="0"/>
              <a:buChar char="•"/>
            </a:pPr>
            <a:r>
              <a:rPr lang="en-US" sz="5000">
                <a:cs typeface="Arial" panose="020B0604020202020204" pitchFamily="34" charset="0"/>
              </a:rPr>
              <a:t>VA Liaison: Melissa Cormeny  </a:t>
            </a:r>
          </a:p>
          <a:p>
            <a:pPr>
              <a:buFont typeface="Arial" panose="020B0604020202020204" pitchFamily="34" charset="0"/>
              <a:buChar char="•"/>
            </a:pPr>
            <a:r>
              <a:rPr lang="en-US" sz="4600" b="1">
                <a:cs typeface="Arial" panose="020B0604020202020204" pitchFamily="34" charset="0"/>
              </a:rPr>
              <a:t>Salvation Army</a:t>
            </a:r>
          </a:p>
          <a:p>
            <a:pPr lvl="1">
              <a:buFont typeface="Arial" panose="020B0604020202020204" pitchFamily="34" charset="0"/>
              <a:buChar char="•"/>
            </a:pPr>
            <a:r>
              <a:rPr lang="en-US" sz="5000">
                <a:cs typeface="Arial" panose="020B0604020202020204" pitchFamily="34" charset="0"/>
              </a:rPr>
              <a:t>Location: Bradenton</a:t>
            </a:r>
          </a:p>
          <a:p>
            <a:pPr lvl="1">
              <a:buFont typeface="Arial" panose="020B0604020202020204" pitchFamily="34" charset="0"/>
              <a:buChar char="•"/>
            </a:pPr>
            <a:r>
              <a:rPr lang="en-US" sz="5000">
                <a:cs typeface="Arial" panose="020B0604020202020204" pitchFamily="34" charset="0"/>
              </a:rPr>
              <a:t>10 Bed Emergency Shelter</a:t>
            </a:r>
          </a:p>
          <a:p>
            <a:pPr lvl="1">
              <a:buFont typeface="Arial" panose="020B0604020202020204" pitchFamily="34" charset="0"/>
              <a:buChar char="•"/>
            </a:pPr>
            <a:r>
              <a:rPr lang="en-US" sz="5000">
                <a:cs typeface="Arial" panose="020B0604020202020204" pitchFamily="34" charset="0"/>
              </a:rPr>
              <a:t>VA Liaison: Brian Grossman  </a:t>
            </a:r>
          </a:p>
          <a:p>
            <a:pPr marL="457200" lvl="1" indent="0">
              <a:buClrTx/>
              <a:buNone/>
            </a:pPr>
            <a:endParaRPr lang="en-US" sz="3200">
              <a:latin typeface="Arial" panose="020B0604020202020204" pitchFamily="34" charset="0"/>
              <a:cs typeface="Arial" panose="020B0604020202020204" pitchFamily="34" charset="0"/>
            </a:endParaRPr>
          </a:p>
          <a:p>
            <a:pPr marL="457200" lvl="1" indent="0">
              <a:buClrTx/>
              <a:buNone/>
            </a:pPr>
            <a:endParaRPr lang="en-US" sz="3200">
              <a:latin typeface="Arial" panose="020B0604020202020204" pitchFamily="34" charset="0"/>
              <a:cs typeface="Arial" panose="020B0604020202020204" pitchFamily="34" charset="0"/>
            </a:endParaRPr>
          </a:p>
          <a:p>
            <a:pPr>
              <a:buClrTx/>
            </a:pPr>
            <a:endParaRPr lang="en-US" sz="3600">
              <a:latin typeface="Arial" panose="020B0604020202020204" pitchFamily="34" charset="0"/>
              <a:cs typeface="Arial" panose="020B0604020202020204" pitchFamily="34" charset="0"/>
            </a:endParaRPr>
          </a:p>
          <a:p>
            <a:pPr>
              <a:buClrTx/>
            </a:pPr>
            <a:endParaRPr lang="en-US"/>
          </a:p>
          <a:p>
            <a:endParaRPr lang="en-US"/>
          </a:p>
        </p:txBody>
      </p:sp>
      <p:sp>
        <p:nvSpPr>
          <p:cNvPr id="4" name="Content Placeholder 3">
            <a:extLst>
              <a:ext uri="{FF2B5EF4-FFF2-40B4-BE49-F238E27FC236}">
                <a16:creationId xmlns:a16="http://schemas.microsoft.com/office/drawing/2014/main" id="{E8A25E4B-37C7-B695-692C-E7AE60E49BAD}"/>
              </a:ext>
            </a:extLst>
          </p:cNvPr>
          <p:cNvSpPr>
            <a:spLocks noGrp="1"/>
          </p:cNvSpPr>
          <p:nvPr>
            <p:ph sz="half" idx="2"/>
          </p:nvPr>
        </p:nvSpPr>
        <p:spPr>
          <a:xfrm>
            <a:off x="4419600" y="1923323"/>
            <a:ext cx="4495800" cy="4202841"/>
          </a:xfrm>
        </p:spPr>
        <p:txBody>
          <a:bodyPr>
            <a:normAutofit fontScale="40000" lnSpcReduction="20000"/>
          </a:bodyPr>
          <a:lstStyle/>
          <a:p>
            <a:pPr>
              <a:buFont typeface="Arial" panose="020B0604020202020204" pitchFamily="34" charset="0"/>
              <a:buChar char="•"/>
            </a:pPr>
            <a:r>
              <a:rPr lang="en-US" sz="4600" b="1">
                <a:cs typeface="Arial" panose="020B0604020202020204" pitchFamily="34" charset="0"/>
              </a:rPr>
              <a:t>Charlotte County Homeless Coalition </a:t>
            </a:r>
          </a:p>
          <a:p>
            <a:pPr lvl="1">
              <a:buFont typeface="Arial" panose="020B0604020202020204" pitchFamily="34" charset="0"/>
              <a:buChar char="•"/>
            </a:pPr>
            <a:r>
              <a:rPr lang="en-US" sz="5000">
                <a:cs typeface="Arial" panose="020B0604020202020204" pitchFamily="34" charset="0"/>
              </a:rPr>
              <a:t>Location: Charlotte</a:t>
            </a:r>
          </a:p>
          <a:p>
            <a:pPr lvl="1">
              <a:buFont typeface="Arial" panose="020B0604020202020204" pitchFamily="34" charset="0"/>
              <a:buChar char="•"/>
            </a:pPr>
            <a:r>
              <a:rPr lang="en-US" sz="5000">
                <a:cs typeface="Arial" panose="020B0604020202020204" pitchFamily="34" charset="0"/>
              </a:rPr>
              <a:t>22 Bed Emergency Shelter</a:t>
            </a:r>
          </a:p>
          <a:p>
            <a:pPr lvl="1">
              <a:buFont typeface="Arial" panose="020B0604020202020204" pitchFamily="34" charset="0"/>
              <a:buChar char="•"/>
            </a:pPr>
            <a:r>
              <a:rPr lang="en-US" sz="5000">
                <a:cs typeface="Arial" panose="020B0604020202020204" pitchFamily="34" charset="0"/>
              </a:rPr>
              <a:t>VA Liaison: Jeff Wood</a:t>
            </a:r>
          </a:p>
          <a:p>
            <a:r>
              <a:rPr lang="en-US" sz="4600" b="1">
                <a:cs typeface="Arial" panose="020B0604020202020204" pitchFamily="34" charset="0"/>
              </a:rPr>
              <a:t>Boley Morningside Safe Haven </a:t>
            </a:r>
          </a:p>
          <a:p>
            <a:pPr lvl="1">
              <a:buFont typeface="Arial" panose="020B0604020202020204" pitchFamily="34" charset="0"/>
              <a:buChar char="•"/>
            </a:pPr>
            <a:r>
              <a:rPr lang="en-US" sz="5000">
                <a:cs typeface="Arial" panose="020B0604020202020204" pitchFamily="34" charset="0"/>
              </a:rPr>
              <a:t>Location: Seminole</a:t>
            </a:r>
          </a:p>
          <a:p>
            <a:pPr lvl="1">
              <a:buFont typeface="Arial" panose="020B0604020202020204" pitchFamily="34" charset="0"/>
              <a:buChar char="•"/>
            </a:pPr>
            <a:r>
              <a:rPr lang="en-US" sz="5000">
                <a:cs typeface="Arial" panose="020B0604020202020204" pitchFamily="34" charset="0"/>
              </a:rPr>
              <a:t>20 Bed Program</a:t>
            </a:r>
          </a:p>
          <a:p>
            <a:pPr lvl="1">
              <a:buFont typeface="Arial" panose="020B0604020202020204" pitchFamily="34" charset="0"/>
              <a:buChar char="•"/>
            </a:pPr>
            <a:r>
              <a:rPr lang="en-US" sz="5000">
                <a:cs typeface="Arial" panose="020B0604020202020204" pitchFamily="34" charset="0"/>
              </a:rPr>
              <a:t> VA Liaison: Michele Bellet </a:t>
            </a:r>
          </a:p>
          <a:p>
            <a:pPr>
              <a:buFont typeface="Arial" panose="020B0604020202020204" pitchFamily="34" charset="0"/>
              <a:buChar char="•"/>
            </a:pPr>
            <a:r>
              <a:rPr lang="en-US" sz="4600" b="1">
                <a:cs typeface="Arial" panose="020B0604020202020204" pitchFamily="34" charset="0"/>
              </a:rPr>
              <a:t>C.A.R.E.  </a:t>
            </a:r>
          </a:p>
          <a:p>
            <a:pPr lvl="1">
              <a:buFont typeface="Arial" panose="020B0604020202020204" pitchFamily="34" charset="0"/>
              <a:buChar char="•"/>
            </a:pPr>
            <a:r>
              <a:rPr lang="en-US" sz="5000">
                <a:cs typeface="Arial" panose="020B0604020202020204" pitchFamily="34" charset="0"/>
              </a:rPr>
              <a:t>Location: Seminole</a:t>
            </a:r>
          </a:p>
          <a:p>
            <a:pPr lvl="1">
              <a:buFont typeface="Arial" panose="020B0604020202020204" pitchFamily="34" charset="0"/>
              <a:buChar char="•"/>
            </a:pPr>
            <a:r>
              <a:rPr lang="en-US" sz="5000">
                <a:cs typeface="Arial" panose="020B0604020202020204" pitchFamily="34" charset="0"/>
              </a:rPr>
              <a:t>5 Bed Program </a:t>
            </a:r>
          </a:p>
          <a:p>
            <a:pPr lvl="1">
              <a:buFont typeface="Arial" panose="020B0604020202020204" pitchFamily="34" charset="0"/>
              <a:buChar char="•"/>
            </a:pPr>
            <a:r>
              <a:rPr lang="en-US" sz="5000">
                <a:cs typeface="Arial" panose="020B0604020202020204" pitchFamily="34" charset="0"/>
              </a:rPr>
              <a:t>VA Liaison: Melissa Cormeny </a:t>
            </a:r>
          </a:p>
          <a:p>
            <a:endParaRPr lang="en-US"/>
          </a:p>
        </p:txBody>
      </p:sp>
    </p:spTree>
    <p:extLst>
      <p:ext uri="{BB962C8B-B14F-4D97-AF65-F5344CB8AC3E}">
        <p14:creationId xmlns:p14="http://schemas.microsoft.com/office/powerpoint/2010/main" val="8428621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FFFFFE"/>
      </a:dk2>
      <a:lt2>
        <a:srgbClr val="FFFFFE"/>
      </a:lt2>
      <a:accent1>
        <a:srgbClr val="0083BE"/>
      </a:accent1>
      <a:accent2>
        <a:srgbClr val="78BE20"/>
      </a:accent2>
      <a:accent3>
        <a:srgbClr val="C4262E"/>
      </a:accent3>
      <a:accent4>
        <a:srgbClr val="FF7F32"/>
      </a:accent4>
      <a:accent5>
        <a:srgbClr val="F3CF45"/>
      </a:accent5>
      <a:accent6>
        <a:srgbClr val="FFFFF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24003E3205604AA0BFE2D916FE391B" ma:contentTypeVersion="18" ma:contentTypeDescription="Create a new document." ma:contentTypeScope="" ma:versionID="6827eb11dd1d8384e28592b2204029b1">
  <xsd:schema xmlns:xsd="http://www.w3.org/2001/XMLSchema" xmlns:xs="http://www.w3.org/2001/XMLSchema" xmlns:p="http://schemas.microsoft.com/office/2006/metadata/properties" xmlns:ns1="http://schemas.microsoft.com/sharepoint/v3" xmlns:ns2="8d54ba2a-eed4-4a19-8f4a-3575bf08646d" xmlns:ns3="69cadd06-9063-4a69-bec9-241a1081cc3f" targetNamespace="http://schemas.microsoft.com/office/2006/metadata/properties" ma:root="true" ma:fieldsID="f92695a36f77ac6fad258d36a4cba40a" ns1:_="" ns2:_="" ns3:_="">
    <xsd:import namespace="http://schemas.microsoft.com/sharepoint/v3"/>
    <xsd:import namespace="8d54ba2a-eed4-4a19-8f4a-3575bf08646d"/>
    <xsd:import namespace="69cadd06-9063-4a69-bec9-241a1081cc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d54ba2a-eed4-4a19-8f4a-3575bf086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0ac6538-d41a-4f9a-bd67-5f7ae81a6d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cadd06-9063-4a69-bec9-241a1081cc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acf2c47b-b1c7-4c74-9d53-dc193853095d}" ma:internalName="TaxCatchAll" ma:showField="CatchAllData" ma:web="69cadd06-9063-4a69-bec9-241a1081cc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d54ba2a-eed4-4a19-8f4a-3575bf08646d">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69cadd06-9063-4a69-bec9-241a1081cc3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BB2D1C-C2FD-4692-A633-DFB13ABF4A2B}">
  <ds:schemaRefs>
    <ds:schemaRef ds:uri="69cadd06-9063-4a69-bec9-241a1081cc3f"/>
    <ds:schemaRef ds:uri="8d54ba2a-eed4-4a19-8f4a-3575bf08646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2BA1F18-0726-4A9B-B39A-19E0BF782093}">
  <ds:schemaRefs>
    <ds:schemaRef ds:uri="69cadd06-9063-4a69-bec9-241a1081cc3f"/>
    <ds:schemaRef ds:uri="8d54ba2a-eed4-4a19-8f4a-3575bf08646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46FD083-60C2-41A3-A83E-F150A7B5F188}">
  <ds:schemaRefs>
    <ds:schemaRef ds:uri="http://schemas.microsoft.com/sharepoint/v3/contenttype/forms"/>
  </ds:schemaRefs>
</ds:datastoreItem>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emplate/>
  <TotalTime>0</TotalTime>
  <Words>2797</Words>
  <Application>Microsoft Office PowerPoint</Application>
  <PresentationFormat>On-screen Show (4:3)</PresentationFormat>
  <Paragraphs>274</Paragraphs>
  <Slides>21</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Courier New</vt:lpstr>
      <vt:lpstr>Georgia</vt:lpstr>
      <vt:lpstr>Myriad Pro</vt:lpstr>
      <vt:lpstr>Roboto</vt:lpstr>
      <vt:lpstr>Verdana</vt:lpstr>
      <vt:lpstr>Office Theme</vt:lpstr>
      <vt:lpstr>PowerPoint Presentation</vt:lpstr>
      <vt:lpstr>About Your Presenters</vt:lpstr>
      <vt:lpstr>Objectives </vt:lpstr>
      <vt:lpstr>Definition of Homelessness </vt:lpstr>
      <vt:lpstr>Definition of Homelessness </vt:lpstr>
      <vt:lpstr>Definition of Homelessness </vt:lpstr>
      <vt:lpstr>Internal Resources: What we have to offer  </vt:lpstr>
      <vt:lpstr>Ways We Engage With Homeless Veterans</vt:lpstr>
      <vt:lpstr>HCHV Contract Shelters </vt:lpstr>
      <vt:lpstr>Grant and Per Diem Programs</vt:lpstr>
      <vt:lpstr>HUD VASH Programming </vt:lpstr>
      <vt:lpstr>HUD-VASH</vt:lpstr>
      <vt:lpstr>Housing First Approach</vt:lpstr>
      <vt:lpstr>Section 9103 Expansion of Eligibility of HUD-VASH</vt:lpstr>
      <vt:lpstr>Eligibility </vt:lpstr>
      <vt:lpstr>Eligibility </vt:lpstr>
      <vt:lpstr>Critical Time Intervention Model</vt:lpstr>
      <vt:lpstr>HUD-VASH Multidisciplinary Team Approach</vt:lpstr>
      <vt:lpstr>One Team Approach and Referral Process</vt:lpstr>
      <vt:lpstr>HUD-VASH and Homeless Program Referral Process – VBA Staff</vt:lpstr>
      <vt:lpstr>Thank You! </vt:lpstr>
    </vt:vector>
  </TitlesOfParts>
  <Company>Bay Pines VA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PTSD</dc:title>
  <dc:creator>vhabayGhostn</dc:creator>
  <cp:lastModifiedBy>Kaysona Jones</cp:lastModifiedBy>
  <cp:revision>2</cp:revision>
  <cp:lastPrinted>2014-02-10T17:08:02Z</cp:lastPrinted>
  <dcterms:created xsi:type="dcterms:W3CDTF">2008-07-10T14:23:29Z</dcterms:created>
  <dcterms:modified xsi:type="dcterms:W3CDTF">2026-03-05T14:06:21Z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0x010100A424003E3205604AA0BFE2D916FE391B</vt:lpwstr>
  </property>
  <property fmtid="{D5CDD505-2E9C-101B-9397-08002B2CF9AE}" pid="3" name="MediaServiceImageTags">
    <vt:lpwstr/>
  </property>
</Properties>
</file>